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84" r:id="rId3"/>
    <p:sldId id="662" r:id="rId4"/>
    <p:sldId id="827" r:id="rId5"/>
    <p:sldId id="916" r:id="rId6"/>
    <p:sldId id="550" r:id="rId7"/>
    <p:sldId id="828" r:id="rId8"/>
    <p:sldId id="909" r:id="rId9"/>
    <p:sldId id="663" r:id="rId10"/>
    <p:sldId id="829" r:id="rId11"/>
    <p:sldId id="830" r:id="rId12"/>
    <p:sldId id="832" r:id="rId13"/>
    <p:sldId id="836" r:id="rId14"/>
    <p:sldId id="838" r:id="rId15"/>
    <p:sldId id="841" r:id="rId16"/>
    <p:sldId id="850" r:id="rId17"/>
    <p:sldId id="853" r:id="rId18"/>
    <p:sldId id="856" r:id="rId19"/>
    <p:sldId id="862" r:id="rId20"/>
    <p:sldId id="863" r:id="rId21"/>
    <p:sldId id="865" r:id="rId22"/>
    <p:sldId id="869" r:id="rId23"/>
    <p:sldId id="873" r:id="rId24"/>
    <p:sldId id="875" r:id="rId25"/>
    <p:sldId id="880" r:id="rId26"/>
    <p:sldId id="884" r:id="rId27"/>
    <p:sldId id="889" r:id="rId28"/>
    <p:sldId id="890" r:id="rId29"/>
    <p:sldId id="891" r:id="rId30"/>
    <p:sldId id="896" r:id="rId31"/>
    <p:sldId id="899" r:id="rId32"/>
    <p:sldId id="900" r:id="rId33"/>
    <p:sldId id="901" r:id="rId34"/>
    <p:sldId id="731" r:id="rId35"/>
    <p:sldId id="904" r:id="rId36"/>
    <p:sldId id="906" r:id="rId37"/>
    <p:sldId id="907" r:id="rId38"/>
    <p:sldId id="912" r:id="rId39"/>
    <p:sldId id="908" r:id="rId40"/>
    <p:sldId id="913" r:id="rId41"/>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3" name="lenovo" initials="l"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96" y="594"/>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7" Type="http://schemas.openxmlformats.org/officeDocument/2006/relationships/tags" Target="tags/tag41.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notesMaster" Target="notesMasters/notesMaster1.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a:latin typeface="Arial" panose="020B0604020202020204" pitchFamily="34" charset="0"/>
              </a:rPr>
            </a:fld>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a:latin typeface="Arial" panose="020B0604020202020204" pitchFamily="34" charset="0"/>
              </a:rPr>
            </a:fld>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transition/>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9.xml" Id="rId9" /><Relationship Type="http://schemas.openxmlformats.org/officeDocument/2006/relationships/slideLayout" Target="../slideLayouts/slideLayout8.xml" Id="rId8" /><Relationship Type="http://schemas.openxmlformats.org/officeDocument/2006/relationships/slideLayout" Target="../slideLayouts/slideLayout7.xml" Id="rId7" /><Relationship Type="http://schemas.openxmlformats.org/officeDocument/2006/relationships/slideLayout" Target="../slideLayouts/slideLayout6.xml" Id="rId6" /><Relationship Type="http://schemas.openxmlformats.org/officeDocument/2006/relationships/slideLayout" Target="../slideLayouts/slideLayout5.xml" Id="rId5" /><Relationship Type="http://schemas.openxmlformats.org/officeDocument/2006/relationships/slideLayout" Target="../slideLayouts/slideLayout4.xml" Id="rId4" /><Relationship Type="http://schemas.openxmlformats.org/officeDocument/2006/relationships/slideLayout" Target="../slideLayouts/slideLayout3.xml" Id="rId3" /><Relationship Type="http://schemas.openxmlformats.org/officeDocument/2006/relationships/slideLayout" Target="../slideLayouts/slideLayout2.xml" Id="rId2" /><Relationship Type="http://schemas.openxmlformats.org/officeDocument/2006/relationships/theme" Target="../theme/theme1.xml" Id="rId15" /><Relationship Type="http://schemas.openxmlformats.org/officeDocument/2006/relationships/slideLayout" Target="../slideLayouts/slideLayout12.xml" Id="rId12" /><Relationship Type="http://schemas.openxmlformats.org/officeDocument/2006/relationships/slideLayout" Target="../slideLayouts/slideLayout11.xml" Id="rId11" /><Relationship Type="http://schemas.openxmlformats.org/officeDocument/2006/relationships/slideLayout" Target="../slideLayouts/slideLayout10.xml" Id="rId10" /><Relationship Type="http://schemas.openxmlformats.org/officeDocument/2006/relationships/slideLayout" Target="../slideLayouts/slideLayout1.xml" Id="rId1"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760FBDFE-C587-4B4C-A407-44438C67B59E}" type="datetimeFigureOut">
              <a:rPr lang="zh-CN" altLang="en-US" smtClean="0"/>
            </a:fld>
            <a:endParaRPr lang="zh-CN" altLang="en-US"/>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9.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1.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2.xml"/><Relationship Id="rId1" Type="http://schemas.openxmlformats.org/officeDocument/2006/relationships/image" Target="../media/image1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4.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6.xml"/><Relationship Id="rId2" Type="http://schemas.openxmlformats.org/officeDocument/2006/relationships/image" Target="../media/image12.jpeg"/><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7.xml"/><Relationship Id="rId1" Type="http://schemas.openxmlformats.org/officeDocument/2006/relationships/image" Target="../media/image13.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9.xml"/><Relationship Id="rId1" Type="http://schemas.openxmlformats.org/officeDocument/2006/relationships/image" Target="../media/image14.jpeg"/></Relationships>
</file>

<file path=ppt/slides/_rels/slide39.xml.rels>&#65279;<?xml version="1.0" encoding="utf-8"?><Relationships xmlns="http://schemas.openxmlformats.org/package/2006/relationships"><Relationship Type="http://schemas.openxmlformats.org/officeDocument/2006/relationships/slideLayout" Target="../slideLayouts/slideLayout12.xml" Id="rId3" /><Relationship Type="http://schemas.openxmlformats.org/officeDocument/2006/relationships/tags" Target="../tags/tag40.xml" Id="rId2" /></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5.xml"/><Relationship Id="rId2" Type="http://schemas.openxmlformats.org/officeDocument/2006/relationships/image" Target="../media/image3.jpe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image" Target="../media/image5.png"/></Relationships>
</file>

<file path=ppt/slides/slide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23"/>
          <p:cNvCxnSpPr/>
          <p:nvPr/>
        </p:nvCxnSpPr>
        <p:spPr>
          <a:xfrm>
            <a:off x="3355183" y="3335768"/>
            <a:ext cx="5483225" cy="1587"/>
          </a:xfrm>
          <a:prstGeom prst="line">
            <a:avLst/>
          </a:prstGeom>
          <a:ln w="28575">
            <a:solidFill>
              <a:schemeClr val="bg2">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文本框 4103"/>
          <p:cNvSpPr txBox="1">
            <a:spLocks noChangeArrowheads="1"/>
          </p:cNvSpPr>
          <p:nvPr/>
        </p:nvSpPr>
        <p:spPr bwMode="auto">
          <a:xfrm>
            <a:off x="1272890" y="1987551"/>
            <a:ext cx="99170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F0000"/>
                </a:solidFill>
                <a:latin typeface="Times New Roman" panose="02020603050405020304" pitchFamily="18" charset="0"/>
                <a:ea typeface="宋体" panose="02010600030101010101" pitchFamily="2" charset="-122"/>
              </a:defRPr>
            </a:lvl1pPr>
            <a:lvl2pPr marL="742950" indent="-285750">
              <a:defRPr sz="2800" b="1">
                <a:solidFill>
                  <a:srgbClr val="FF0000"/>
                </a:solidFill>
                <a:latin typeface="Times New Roman" panose="02020603050405020304" pitchFamily="18" charset="0"/>
                <a:ea typeface="宋体" panose="02010600030101010101" pitchFamily="2" charset="-122"/>
              </a:defRPr>
            </a:lvl2pPr>
            <a:lvl3pPr marL="1143000" indent="-228600">
              <a:defRPr sz="2800" b="1">
                <a:solidFill>
                  <a:srgbClr val="FF0000"/>
                </a:solidFill>
                <a:latin typeface="Times New Roman" panose="02020603050405020304" pitchFamily="18" charset="0"/>
                <a:ea typeface="宋体" panose="02010600030101010101" pitchFamily="2" charset="-122"/>
              </a:defRPr>
            </a:lvl3pPr>
            <a:lvl4pPr marL="1600200" indent="-228600">
              <a:defRPr sz="2800" b="1">
                <a:solidFill>
                  <a:srgbClr val="FF0000"/>
                </a:solidFill>
                <a:latin typeface="Times New Roman" panose="02020603050405020304" pitchFamily="18" charset="0"/>
                <a:ea typeface="宋体" panose="02010600030101010101" pitchFamily="2" charset="-122"/>
              </a:defRPr>
            </a:lvl4pPr>
            <a:lvl5pPr marL="2057400" indent="-228600">
              <a:defRPr sz="2800" b="1">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9pPr>
          </a:lstStyle>
          <a:p>
            <a:pPr algn="ctr" eaLnBrk="1" fontAlgn="base" latinLnBrk="0" hangingPunct="0">
              <a:spcBef>
                <a:spcPct val="0"/>
              </a:spcBef>
              <a:spcAft>
                <a:spcPct val="0"/>
              </a:spcAft>
            </a:pPr>
            <a:r>
              <a:rPr lang="zh-CN" altLang="en-US" sz="4000" b="0">
                <a:solidFill>
                  <a:prstClr val="black"/>
                </a:solidFill>
                <a:latin typeface="黑体" panose="02010609060101010101" pitchFamily="2" charset="-122"/>
                <a:ea typeface="黑体" panose="02010609060101010101" pitchFamily="2" charset="-122"/>
              </a:rPr>
              <a:t>模块二　中国近代史：</a:t>
            </a:r>
            <a:endParaRPr lang="en-US" altLang="zh-CN" sz="4000" b="0">
              <a:solidFill>
                <a:prstClr val="black"/>
              </a:solidFill>
              <a:latin typeface="黑体" panose="02010609060101010101" pitchFamily="2" charset="-122"/>
              <a:ea typeface="黑体" panose="02010609060101010101" pitchFamily="2" charset="-122"/>
            </a:endParaRPr>
          </a:p>
          <a:p>
            <a:pPr algn="ctr" eaLnBrk="1" fontAlgn="base" latinLnBrk="0" hangingPunct="0">
              <a:spcBef>
                <a:spcPct val="0"/>
              </a:spcBef>
              <a:spcAft>
                <a:spcPct val="0"/>
              </a:spcAft>
            </a:pPr>
            <a:r>
              <a:rPr lang="zh-CN" altLang="en-US" sz="4000" b="0">
                <a:solidFill>
                  <a:prstClr val="black"/>
                </a:solidFill>
                <a:latin typeface="黑体" panose="02010609060101010101" pitchFamily="2" charset="-122"/>
                <a:ea typeface="黑体" panose="02010609060101010101" pitchFamily="2" charset="-122"/>
              </a:rPr>
              <a:t>争取民族独立、人民解放的历程</a:t>
            </a:r>
            <a:endParaRPr lang="zh-CN" altLang="en-US" sz="4000" b="0">
              <a:solidFill>
                <a:prstClr val="black"/>
              </a:solidFill>
              <a:latin typeface="黑体" panose="02010609060101010101" pitchFamily="2" charset="-122"/>
              <a:ea typeface="黑体" panose="02010609060101010101" pitchFamily="2" charset="-122"/>
            </a:endParaRPr>
          </a:p>
        </p:txBody>
      </p:sp>
      <p:sp>
        <p:nvSpPr>
          <p:cNvPr id="17" name="文本框 4114"/>
          <p:cNvSpPr txBox="1">
            <a:spLocks noChangeArrowheads="1"/>
          </p:cNvSpPr>
          <p:nvPr/>
        </p:nvSpPr>
        <p:spPr bwMode="auto">
          <a:xfrm>
            <a:off x="902986" y="3408150"/>
            <a:ext cx="106568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ea typeface="宋体" panose="02010600030101010101" pitchFamily="2" charset="-122"/>
              </a:defRPr>
            </a:lvl1pPr>
            <a:lvl2pPr marL="742950" indent="-285750">
              <a:defRPr sz="2800" b="1">
                <a:solidFill>
                  <a:srgbClr val="FF0000"/>
                </a:solidFill>
                <a:latin typeface="Times New Roman" panose="02020603050405020304" pitchFamily="18" charset="0"/>
                <a:ea typeface="宋体" panose="02010600030101010101" pitchFamily="2" charset="-122"/>
              </a:defRPr>
            </a:lvl2pPr>
            <a:lvl3pPr marL="1143000" indent="-228600">
              <a:defRPr sz="2800" b="1">
                <a:solidFill>
                  <a:srgbClr val="FF0000"/>
                </a:solidFill>
                <a:latin typeface="Times New Roman" panose="02020603050405020304" pitchFamily="18" charset="0"/>
                <a:ea typeface="宋体" panose="02010600030101010101" pitchFamily="2" charset="-122"/>
              </a:defRPr>
            </a:lvl3pPr>
            <a:lvl4pPr marL="1600200" indent="-228600">
              <a:defRPr sz="2800" b="1">
                <a:solidFill>
                  <a:srgbClr val="FF0000"/>
                </a:solidFill>
                <a:latin typeface="Times New Roman" panose="02020603050405020304" pitchFamily="18" charset="0"/>
                <a:ea typeface="宋体" panose="02010600030101010101" pitchFamily="2" charset="-122"/>
              </a:defRPr>
            </a:lvl4pPr>
            <a:lvl5pPr marL="2057400" indent="-228600">
              <a:defRPr sz="2800" b="1">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9pPr>
          </a:lstStyle>
          <a:p>
            <a:pPr algn="ctr" fontAlgn="base">
              <a:lnSpc>
                <a:spcPct val="150000"/>
              </a:lnSpc>
              <a:spcBef>
                <a:spcPct val="0"/>
              </a:spcBef>
              <a:spcAft>
                <a:spcPct val="0"/>
              </a:spcAft>
            </a:pPr>
            <a:r>
              <a:rPr lang="zh-CN" altLang="en-US" sz="3600">
                <a:solidFill>
                  <a:prstClr val="black"/>
                </a:solidFill>
              </a:rPr>
              <a:t>第五单元　从国共合作到国共对立</a:t>
            </a:r>
            <a:endParaRPr lang="zh-CN" altLang="en-US" sz="3600">
              <a:solidFill>
                <a:prstClr val="black"/>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Right)">
                                      <p:cBhvr>
                                        <p:cTn id="12" dur="500"/>
                                        <p:tgtEl>
                                          <p:spTgt spid="11"/>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Righ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24" name="yt_shape_11924"/>
          <p:cNvSpPr txBox="1"/>
          <p:nvPr/>
        </p:nvSpPr>
        <p:spPr>
          <a:xfrm>
            <a:off x="216000" y="540000"/>
            <a:ext cx="3949799"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一</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第一次国共合作</a:t>
            </a:r>
            <a:r>
              <a:rPr lang="zh-CN"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　　</a:t>
            </a:r>
            <a:endParaRPr lang="zh-CN"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endParaRPr>
          </a:p>
        </p:txBody>
      </p:sp>
      <p:sp>
        <p:nvSpPr>
          <p:cNvPr id="11925" name="yt_shape_11925"/>
          <p:cNvSpPr txBox="1"/>
          <p:nvPr/>
        </p:nvSpPr>
        <p:spPr>
          <a:xfrm>
            <a:off x="216000" y="1155302"/>
            <a:ext cx="987450"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背景</a:t>
            </a:r>
            <a:endPar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1926" name="yt_shape_11926"/>
          <p:cNvSpPr txBox="1"/>
          <p:nvPr/>
        </p:nvSpPr>
        <p:spPr>
          <a:xfrm>
            <a:off x="216048" y="1770604"/>
            <a:ext cx="11760000" cy="1292225"/>
          </a:xfrm>
          <a:prstGeom prst="rect">
            <a:avLst/>
          </a:prstGeom>
        </p:spPr>
        <p:txBody>
          <a:bodyPr vert="horz" wrap="square" lIns="0" tIns="0" rIns="0" bIns="0" rtlCol="0">
            <a:spAutoFit/>
          </a:bodyPr>
          <a:lstStyle/>
          <a:p>
            <a:pPr algn="just"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共产党</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①</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中国共产党领导的全国工人运动转入低潮</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②</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1923</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中共三大</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召开</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正式决定同孙中山领导的国民党合作</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建立革命统一战线</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27" name="yt_shape_11927"/>
          <p:cNvSpPr txBox="1"/>
          <p:nvPr/>
        </p:nvSpPr>
        <p:spPr>
          <a:xfrm>
            <a:off x="216000" y="3032236"/>
            <a:ext cx="11760000" cy="1191673"/>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国民党</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孙中山在经过多次反对北洋军阀斗争的失败后</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深深感到必须改组国民党</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28" name="yt_shape_11928"/>
          <p:cNvSpPr txBox="1"/>
          <p:nvPr/>
        </p:nvSpPr>
        <p:spPr>
          <a:xfrm>
            <a:off x="216000" y="4274697"/>
            <a:ext cx="11760000" cy="1191673"/>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3</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客观原因</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共产国际和苏联政府为第一次国共合作提供了支援和帮助</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29" name="yt_shape_11929"/>
          <p:cNvSpPr txBox="1"/>
          <p:nvPr/>
        </p:nvSpPr>
        <p:spPr>
          <a:xfrm>
            <a:off x="216000" y="5517158"/>
            <a:ext cx="5296322"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时间</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1924</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1927</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7</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30" name="yt_shape_11930"/>
          <p:cNvSpPr txBox="1"/>
          <p:nvPr/>
        </p:nvSpPr>
        <p:spPr>
          <a:xfrm>
            <a:off x="216000" y="540000"/>
            <a:ext cx="8455025" cy="645795"/>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3</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合作基础</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新三民主义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联俄</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联共</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扶助农工</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31" name="yt_shape_11931"/>
          <p:cNvSpPr txBox="1"/>
          <p:nvPr/>
        </p:nvSpPr>
        <p:spPr>
          <a:xfrm>
            <a:off x="216000" y="1155302"/>
            <a:ext cx="11760000" cy="1191673"/>
          </a:xfrm>
          <a:prstGeom prst="rect">
            <a:avLst/>
          </a:prstGeom>
        </p:spPr>
        <p:txBody>
          <a:bodyPr vert="horz" wrap="squar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4</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开始标志</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1924</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wavy">
                <a:solidFill>
                  <a:srgbClr val="00AEEF"/>
                </a:solidFill>
                <a:effectLst/>
                <a:uFill>
                  <a:solidFill>
                    <a:srgbClr val="00B0F0"/>
                  </a:solidFill>
                </a:uFill>
                <a:latin typeface="Times New Roman" panose="02020603050405020304" pitchFamily="12"/>
                <a:ea typeface="宋体" panose="02010600030101010101" pitchFamily="2" charset="-122"/>
                <a:cs typeface="宋体" panose="02010600030101010101" pitchFamily="2" charset="-122"/>
              </a:rPr>
              <a:t>中国国民党第一次全国代表大会</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国民党一大</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的召开</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32" name="yt_shape_11932"/>
          <p:cNvSpPr txBox="1"/>
          <p:nvPr/>
        </p:nvSpPr>
        <p:spPr>
          <a:xfrm>
            <a:off x="216000" y="2397763"/>
            <a:ext cx="11760000" cy="645795"/>
          </a:xfrm>
          <a:prstGeom prst="rect">
            <a:avLst/>
          </a:prstGeom>
        </p:spPr>
        <p:txBody>
          <a:bodyPr vert="horz" wrap="squar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5</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目标</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合作开展</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国民革命运动</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又称</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大革命</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完成</a:t>
            </a:r>
            <a:r>
              <a:rPr lang="zh-CN" altLang="zh-CN" sz="2800" b="0" i="0" u="wavy">
                <a:solidFill>
                  <a:srgbClr val="00AEEF"/>
                </a:solidFill>
                <a:effectLst/>
                <a:uFill>
                  <a:solidFill>
                    <a:srgbClr val="00B0F0"/>
                  </a:solidFill>
                </a:uFill>
                <a:latin typeface="Times New Roman" panose="02020603050405020304" pitchFamily="12"/>
                <a:ea typeface="宋体" panose="02010600030101010101" pitchFamily="2" charset="-122"/>
                <a:cs typeface="宋体" panose="02010600030101010101" pitchFamily="2" charset="-122"/>
              </a:rPr>
              <a:t>反帝反封建</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任务</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33" name="yt_shape_11933"/>
          <p:cNvSpPr txBox="1"/>
          <p:nvPr/>
        </p:nvSpPr>
        <p:spPr>
          <a:xfrm>
            <a:off x="216000" y="3013065"/>
            <a:ext cx="6822380"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6</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形式</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实行党内合作</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建立革命统一战线</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1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34" name="yt_shape_11934"/>
          <p:cNvSpPr txBox="1"/>
          <p:nvPr/>
        </p:nvSpPr>
        <p:spPr>
          <a:xfrm>
            <a:off x="216000" y="540000"/>
            <a:ext cx="987450"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7</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成果</a:t>
            </a:r>
            <a:endPar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1935" name="yt_shape_11935"/>
          <p:cNvSpPr txBox="1"/>
          <p:nvPr/>
        </p:nvSpPr>
        <p:spPr>
          <a:xfrm>
            <a:off x="216000" y="1155302"/>
            <a:ext cx="3030220" cy="645795"/>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创办</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黄埔军校</a:t>
            </a:r>
            <a:endPar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p:txBody>
      </p:sp>
      <p:pic>
        <p:nvPicPr>
          <p:cNvPr id="11936" name="yt_image_11936"/>
          <p:cNvPicPr>
            <a:picLocks noChangeAspect="1" noChangeArrowheads="1"/>
          </p:cNvPicPr>
          <p:nvPr/>
        </p:nvPicPr>
        <p:blipFill>
          <a:blip r:embed="rId1"/>
          <a:stretch>
            <a:fillRect/>
          </a:stretch>
        </p:blipFill>
        <p:spPr bwMode="auto">
          <a:xfrm>
            <a:off x="4546847" y="1922968"/>
            <a:ext cx="3098304" cy="39497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39" name="yt_shape_11939"/>
          <p:cNvSpPr txBox="1"/>
          <p:nvPr/>
        </p:nvSpPr>
        <p:spPr>
          <a:xfrm>
            <a:off x="216000" y="1145481"/>
            <a:ext cx="11760000" cy="1191673"/>
          </a:xfrm>
          <a:prstGeom prst="rect">
            <a:avLst/>
          </a:prstGeom>
        </p:spPr>
        <p:txBody>
          <a:bodyPr vert="horz" wrap="square" lIns="0" tIns="0" rIns="0" bIns="0" rtlCol="0">
            <a:spAutoFit/>
          </a:bodyPr>
          <a:lstStyle/>
          <a:p>
            <a:pPr algn="l" eaLnBrk="1" latinLnBrk="0" hangingPunct="0">
              <a:lnSpc>
                <a:spcPct val="150000"/>
              </a:lnSpc>
            </a:pP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②</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重要人物</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wavy">
                <a:solidFill>
                  <a:srgbClr val="00AEEF"/>
                </a:solidFill>
                <a:effectLst/>
                <a:uFill>
                  <a:solidFill>
                    <a:srgbClr val="00B0F0"/>
                  </a:solidFill>
                </a:uFill>
                <a:latin typeface="Times New Roman" panose="02020603050405020304" pitchFamily="12"/>
                <a:ea typeface="宋体" panose="02010600030101010101" pitchFamily="2" charset="-122"/>
                <a:cs typeface="宋体" panose="02010600030101010101" pitchFamily="2" charset="-122"/>
              </a:rPr>
              <a:t>孙中山</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军校总理</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wavy">
                <a:solidFill>
                  <a:srgbClr val="00AEEF"/>
                </a:solidFill>
                <a:effectLst/>
                <a:uFill>
                  <a:solidFill>
                    <a:srgbClr val="00B0F0"/>
                  </a:solidFill>
                </a:uFill>
                <a:latin typeface="Times New Roman" panose="02020603050405020304" pitchFamily="12"/>
                <a:ea typeface="宋体" panose="02010600030101010101" pitchFamily="2" charset="-122"/>
                <a:cs typeface="宋体" panose="02010600030101010101" pitchFamily="2" charset="-122"/>
              </a:rPr>
              <a:t>蒋介石</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校长</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wavy">
                <a:solidFill>
                  <a:srgbClr val="00AEEF"/>
                </a:solidFill>
                <a:effectLst/>
                <a:uFill>
                  <a:solidFill>
                    <a:srgbClr val="00B0F0"/>
                  </a:solidFill>
                </a:uFill>
                <a:latin typeface="Times New Roman" panose="02020603050405020304" pitchFamily="12"/>
                <a:ea typeface="宋体" panose="02010600030101010101" pitchFamily="2" charset="-122"/>
                <a:cs typeface="宋体" panose="02010600030101010101" pitchFamily="2" charset="-122"/>
              </a:rPr>
              <a:t>周恩来</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政治部主任</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40" name="yt_shape_11940"/>
          <p:cNvSpPr txBox="1"/>
          <p:nvPr/>
        </p:nvSpPr>
        <p:spPr>
          <a:xfrm>
            <a:off x="216000" y="2387942"/>
            <a:ext cx="11760000" cy="1191673"/>
          </a:xfrm>
          <a:prstGeom prst="rect">
            <a:avLst/>
          </a:prstGeom>
        </p:spPr>
        <p:txBody>
          <a:bodyPr vert="horz" wrap="square" lIns="0" tIns="0" rIns="0" bIns="0" rtlCol="0">
            <a:spAutoFit/>
          </a:bodyPr>
          <a:lstStyle/>
          <a:p>
            <a:pPr algn="l" eaLnBrk="1" latinLnBrk="0" hangingPunct="0">
              <a:lnSpc>
                <a:spcPct val="150000"/>
              </a:lnSpc>
            </a:pP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③</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作用</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培养出大批军事和政治人才</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为国民革命军的建立和随后的北伐战争作了准备</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41" name="yt_shape_11941"/>
          <p:cNvSpPr txBox="1"/>
          <p:nvPr/>
        </p:nvSpPr>
        <p:spPr>
          <a:xfrm>
            <a:off x="216000" y="3630403"/>
            <a:ext cx="9066585"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北伐战争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1926</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7</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月开始</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推翻了北洋军阀的统治</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2" name="yt_shape_11938"/>
          <p:cNvSpPr txBox="1"/>
          <p:nvPr/>
        </p:nvSpPr>
        <p:spPr>
          <a:xfrm>
            <a:off x="216000" y="530179"/>
            <a:ext cx="6014467" cy="564514"/>
          </a:xfrm>
          <a:prstGeom prst="rect">
            <a:avLst/>
          </a:prstGeom>
        </p:spPr>
        <p:txBody>
          <a:bodyPr vert="horz" wrap="none" lIns="0" tIns="0" rIns="0" bIns="0" rtlCol="0">
            <a:spAutoFit/>
          </a:bodyPr>
          <a:lstStyle/>
          <a:p>
            <a:pPr algn="l" eaLnBrk="1" latinLnBrk="0" hangingPunct="0">
              <a:lnSpc>
                <a:spcPct val="150000"/>
              </a:lnSpc>
            </a:pP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①</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时间</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地点</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1924</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5</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广州黄埔</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3" name="yt_shape_11942"/>
          <p:cNvSpPr txBox="1"/>
          <p:nvPr/>
        </p:nvSpPr>
        <p:spPr>
          <a:xfrm>
            <a:off x="216000" y="4245705"/>
            <a:ext cx="11760000" cy="1292225"/>
          </a:xfrm>
          <a:prstGeom prst="rect">
            <a:avLst/>
          </a:prstGeom>
        </p:spPr>
        <p:txBody>
          <a:bodyPr vert="horz" wrap="squar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8</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结果</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破裂</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1927</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国民党内反动集团背叛革命</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四一二反革命政变</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和</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分共会议</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国民革命失败</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wavy">
                <a:solidFill>
                  <a:srgbClr val="00AEEF"/>
                </a:solidFill>
                <a:effectLst/>
                <a:uFill>
                  <a:solidFill>
                    <a:srgbClr val="00B0F0"/>
                  </a:solidFill>
                </a:uFill>
                <a:latin typeface="Times New Roman" panose="02020603050405020304" pitchFamily="12"/>
                <a:ea typeface="宋体" panose="02010600030101010101" pitchFamily="2" charset="-122"/>
                <a:cs typeface="宋体" panose="02010600030101010101" pitchFamily="2" charset="-122"/>
              </a:rPr>
              <a:t>第一次国共合作破裂</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43" name="yt_shape_11943"/>
          <p:cNvSpPr txBox="1"/>
          <p:nvPr/>
        </p:nvSpPr>
        <p:spPr>
          <a:xfrm>
            <a:off x="216000" y="441028"/>
            <a:ext cx="3949799"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二</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北伐战争</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4</a:t>
            </a:r>
            <a:r>
              <a:rPr lang="zh-CN" altLang="zh-CN" sz="2800" b="0" i="0" u="none">
                <a:solidFill>
                  <a:srgbClr val="00AEEF"/>
                </a:solidFill>
                <a:effectLst/>
                <a:latin typeface="Times New Roman" panose="02020603050405020304" pitchFamily="12"/>
                <a:ea typeface="楷体" panose="02010609060101010101" pitchFamily="12" charset="-122"/>
                <a:cs typeface="楷体" panose="02010609060101010101" pitchFamily="12" charset="-122"/>
              </a:rPr>
              <a:t>年</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AEEF"/>
                </a:solidFill>
                <a:effectLst/>
                <a:latin typeface="Times New Roman" panose="02020603050405020304" pitchFamily="12"/>
                <a:ea typeface="楷体" panose="02010609060101010101" pitchFamily="12" charset="-122"/>
                <a:cs typeface="楷体" panose="02010609060101010101" pitchFamily="12" charset="-122"/>
              </a:rPr>
              <a:t>考</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44" name="yt_shape_11944"/>
          <p:cNvSpPr txBox="1"/>
          <p:nvPr/>
        </p:nvSpPr>
        <p:spPr>
          <a:xfrm>
            <a:off x="216000" y="1056330"/>
            <a:ext cx="4039567"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开始时间</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1926</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7</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45" name="yt_shape_11945"/>
          <p:cNvSpPr txBox="1"/>
          <p:nvPr/>
        </p:nvSpPr>
        <p:spPr>
          <a:xfrm>
            <a:off x="216000" y="1671632"/>
            <a:ext cx="8707512"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目的</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打倒帝国主义</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推翻北洋军阀的统治</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统一全国</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46" name="yt_shape_11946"/>
          <p:cNvSpPr txBox="1"/>
          <p:nvPr/>
        </p:nvSpPr>
        <p:spPr>
          <a:xfrm>
            <a:off x="216000" y="2286934"/>
            <a:ext cx="6732612"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3</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主要对象</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吴佩孚</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孙传芳</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张作霖等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47" name="yt_shape_11947"/>
          <p:cNvSpPr txBox="1"/>
          <p:nvPr/>
        </p:nvSpPr>
        <p:spPr>
          <a:xfrm>
            <a:off x="216000" y="2902236"/>
            <a:ext cx="6325235" cy="645795"/>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4</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口号</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打倒列强,除军阀</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2019</a:t>
            </a:r>
            <a:r>
              <a:rPr lang="en-US" altLang="zh-CN" sz="2800" b="1" i="0" u="none">
                <a:solidFill>
                  <a:srgbClr val="00AEEF"/>
                </a:solidFill>
                <a:effectLst/>
                <a:latin typeface="Times New Roman" panose="02020603050405020304" pitchFamily="12"/>
                <a:ea typeface="Times New Roman" panose="02020603050405020304" pitchFamily="12"/>
                <a:cs typeface="Times New Roman" panose="02020603050405020304" pitchFamily="12"/>
              </a:rPr>
              <a:t>.</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5</a:t>
            </a:r>
            <a:r>
              <a:rPr lang="en-US"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endParaRPr lang="en-US"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48" name="yt_shape_11948"/>
          <p:cNvSpPr txBox="1"/>
          <p:nvPr/>
        </p:nvSpPr>
        <p:spPr>
          <a:xfrm>
            <a:off x="216000" y="3517538"/>
            <a:ext cx="6373540"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5</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主要战场</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战争初期</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湖南</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湖北</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49" name="yt_shape_11949"/>
          <p:cNvSpPr txBox="1"/>
          <p:nvPr/>
        </p:nvSpPr>
        <p:spPr>
          <a:xfrm>
            <a:off x="216000" y="4132840"/>
            <a:ext cx="6323330" cy="645795"/>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6</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主要战役</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汀泗桥</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战役和</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贺胜桥</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战役</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50" name="yt_shape_11950"/>
          <p:cNvSpPr txBox="1"/>
          <p:nvPr/>
        </p:nvSpPr>
        <p:spPr>
          <a:xfrm>
            <a:off x="216000" y="4748142"/>
            <a:ext cx="10938510" cy="645795"/>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7</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先锋</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叶挺领导的第四军独立团</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为第四军赢得</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铁军</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的美誉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1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51" name="yt_shape_11951"/>
          <p:cNvSpPr txBox="1"/>
          <p:nvPr/>
        </p:nvSpPr>
        <p:spPr>
          <a:xfrm>
            <a:off x="216000" y="540000"/>
            <a:ext cx="987450"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8</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过程</a:t>
            </a:r>
            <a:endPar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p:txBody>
      </p:sp>
      <p:pic>
        <p:nvPicPr>
          <p:cNvPr id="11952" name="yt_image_11952"/>
          <p:cNvPicPr>
            <a:picLocks noChangeAspect="1" noChangeArrowheads="1"/>
          </p:cNvPicPr>
          <p:nvPr/>
        </p:nvPicPr>
        <p:blipFill>
          <a:blip r:embed="rId1"/>
          <a:stretch>
            <a:fillRect/>
          </a:stretch>
        </p:blipFill>
        <p:spPr bwMode="auto">
          <a:xfrm>
            <a:off x="2934335" y="1307666"/>
            <a:ext cx="6323328" cy="2890008"/>
          </a:xfrm>
          <a:prstGeom prst="rect">
            <a:avLst/>
          </a:prstGeom>
          <a:noFill/>
          <a:extLst>
            <a:ext uri="{909E8E84-426E-40DD-AFC4-6F175D3DCCD1}">
              <a14:hiddenFill xmlns:a14="http://schemas.microsoft.com/office/drawing/2010/main">
                <a:solidFill>
                  <a:srgbClr val="FFFFFF"/>
                </a:solidFill>
              </a14:hiddenFill>
            </a:ext>
          </a:extLst>
        </p:spPr>
      </p:pic>
      <p:sp>
        <p:nvSpPr>
          <p:cNvPr id="11954" name="yt_shape_11954"/>
          <p:cNvSpPr txBox="1"/>
          <p:nvPr/>
        </p:nvSpPr>
        <p:spPr>
          <a:xfrm>
            <a:off x="216000" y="4247825"/>
            <a:ext cx="5296322"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9</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结果</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推翻了北洋军阀的统治</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55" name="yt_shape_11955"/>
          <p:cNvSpPr txBox="1"/>
          <p:nvPr/>
        </p:nvSpPr>
        <p:spPr>
          <a:xfrm>
            <a:off x="216000" y="540000"/>
            <a:ext cx="1166986"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10</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意义</a:t>
            </a:r>
            <a:endPar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1956" name="yt_shape_11956"/>
          <p:cNvSpPr txBox="1"/>
          <p:nvPr/>
        </p:nvSpPr>
        <p:spPr>
          <a:xfrm>
            <a:off x="216000" y="1155302"/>
            <a:ext cx="4847481"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推翻了北洋军阀的统治</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57" name="yt_shape_11957"/>
          <p:cNvSpPr txBox="1"/>
          <p:nvPr/>
        </p:nvSpPr>
        <p:spPr>
          <a:xfrm>
            <a:off x="216000" y="1770604"/>
            <a:ext cx="11760000" cy="1191673"/>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随着北伐的胜利进军</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各地的工农革命运动蓬勃发展</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农民协会组织</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城市工会组织和工人运动得到发展</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58" name="yt_shape_11958"/>
          <p:cNvSpPr txBox="1"/>
          <p:nvPr/>
        </p:nvSpPr>
        <p:spPr>
          <a:xfrm>
            <a:off x="216000" y="3013065"/>
            <a:ext cx="2583464"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11</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胜利进军原因</a:t>
            </a:r>
            <a:endPar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1959" name="yt_shape_11959"/>
          <p:cNvSpPr txBox="1"/>
          <p:nvPr/>
        </p:nvSpPr>
        <p:spPr>
          <a:xfrm>
            <a:off x="216048" y="3628367"/>
            <a:ext cx="11760000" cy="1191673"/>
          </a:xfrm>
          <a:prstGeom prst="rect">
            <a:avLst/>
          </a:prstGeom>
        </p:spPr>
        <p:txBody>
          <a:bodyPr vert="horz" wrap="square" lIns="0" tIns="0" rIns="0" bIns="0" rtlCol="0">
            <a:spAutoFit/>
          </a:bodyPr>
          <a:lstStyle/>
          <a:p>
            <a:pPr algn="just"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主观</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①</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第一次国共合作</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建立了革命统一战线</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根本原因</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②</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北伐方针策略正确</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③</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北伐将士英勇奋战和共产党员的先锋模范作用</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60" name="yt_shape_11960"/>
          <p:cNvSpPr txBox="1"/>
          <p:nvPr/>
        </p:nvSpPr>
        <p:spPr>
          <a:xfrm>
            <a:off x="216000" y="4870828"/>
            <a:ext cx="11760000" cy="1191673"/>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客观</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①</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苏联和共产国际的帮助</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②</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北洋军阀失道寡助</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各自为战</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力量分散</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61" name="yt_shape_11961"/>
          <p:cNvSpPr txBox="1"/>
          <p:nvPr/>
        </p:nvSpPr>
        <p:spPr>
          <a:xfrm>
            <a:off x="216000" y="540000"/>
            <a:ext cx="2872581"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三</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南京国民政府</a:t>
            </a:r>
            <a:endPar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1962" name="yt_shape_11962"/>
          <p:cNvSpPr txBox="1"/>
          <p:nvPr/>
        </p:nvSpPr>
        <p:spPr>
          <a:xfrm>
            <a:off x="216000" y="1155302"/>
            <a:ext cx="9075420" cy="645795"/>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建立</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1927</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4</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蒋介石在南京建立</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国民政府</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　　</a:t>
            </a:r>
            <a:endPar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endParaRPr>
          </a:p>
        </p:txBody>
      </p:sp>
      <p:sp>
        <p:nvSpPr>
          <p:cNvPr id="11963" name="yt_shape_11963"/>
          <p:cNvSpPr txBox="1"/>
          <p:nvPr/>
        </p:nvSpPr>
        <p:spPr>
          <a:xfrm>
            <a:off x="216000" y="1770604"/>
            <a:ext cx="11760000" cy="1292225"/>
          </a:xfrm>
          <a:prstGeom prst="rect">
            <a:avLst/>
          </a:prstGeom>
        </p:spPr>
        <p:txBody>
          <a:bodyPr vert="horz" wrap="squar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统一全国</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1928</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年底</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张学良宣布</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服从国民政府</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改易旗帜</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东北易帜</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至此</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南京政府在名义上统一了全国</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64" name="yt_shape_11964"/>
          <p:cNvSpPr txBox="1"/>
          <p:nvPr/>
        </p:nvSpPr>
        <p:spPr>
          <a:xfrm>
            <a:off x="216000" y="3032236"/>
            <a:ext cx="7450758"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3</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性质</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代表大地主</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大资产阶级利益的政府</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65" name="yt_shape_11965"/>
          <p:cNvSpPr txBox="1"/>
          <p:nvPr/>
        </p:nvSpPr>
        <p:spPr>
          <a:xfrm>
            <a:off x="216000" y="3647538"/>
            <a:ext cx="9964266"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4</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覆亡</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1949</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4</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23</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日</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南京解放</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结束了国民党在大陆的统治</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16000" y="651560"/>
            <a:ext cx="2240392" cy="543666"/>
          </a:xfrm>
          <a:prstGeom prst="rect">
            <a:avLst/>
          </a:prstGeom>
        </p:spPr>
      </p:pic>
      <p:sp>
        <p:nvSpPr>
          <p:cNvPr id="5" name="文本框 3"/>
          <p:cNvSpPr txBox="1">
            <a:spLocks noChangeArrowheads="1"/>
          </p:cNvSpPr>
          <p:nvPr/>
        </p:nvSpPr>
        <p:spPr bwMode="auto">
          <a:xfrm>
            <a:off x="835429" y="540000"/>
            <a:ext cx="1528413" cy="664862"/>
          </a:xfrm>
          <a:prstGeom prst="rect">
            <a:avLst/>
          </a:prstGeom>
          <a:noFill/>
          <a:ln w="9525">
            <a:noFill/>
            <a:miter lim="800000"/>
          </a:ln>
        </p:spPr>
        <p:txBody>
          <a:bodyPr rot="0" vert="horz" wrap="square" lIns="91440" tIns="45720" rIns="91440" bIns="45720" anchor="t" anchorCtr="0">
            <a:spAutoFit/>
          </a:bodyPr>
          <a:lstStyle/>
          <a:p>
            <a:pPr>
              <a:lnSpc>
                <a:spcPct val="150000"/>
              </a:lnSpc>
            </a:pPr>
            <a:r>
              <a:rPr lang="zh-CN" sz="2800" kern="1200">
                <a:solidFill>
                  <a:srgbClr val="00AEEF"/>
                </a:solidFill>
                <a:effectLst/>
                <a:latin typeface="Times New Roman" panose="02020603050405020304" pitchFamily="18" charset="0"/>
                <a:ea typeface="黑体" panose="02010609060101010101" pitchFamily="2" charset="-122"/>
                <a:cs typeface="黑体" panose="02010609060101010101" pitchFamily="2" charset="-122"/>
              </a:rPr>
              <a:t>知识点</a:t>
            </a:r>
            <a:r>
              <a:rPr lang="en-US" sz="2800" kern="1200">
                <a:solidFill>
                  <a:srgbClr val="00AEEF"/>
                </a:solidFill>
                <a:effectLst/>
                <a:latin typeface="Times New Roman" panose="02020603050405020304" pitchFamily="18" charset="0"/>
                <a:ea typeface="黑体" panose="02010609060101010101" pitchFamily="2" charset="-122"/>
                <a:cs typeface="黑体" panose="02010609060101010101" pitchFamily="2" charset="-122"/>
              </a:rPr>
              <a:t>2</a:t>
            </a:r>
            <a:endParaRPr lang="zh-CN" sz="1200">
              <a:solidFill>
                <a:srgbClr val="000000"/>
              </a:solidFill>
              <a:effectLst/>
              <a:latin typeface="BZ"/>
              <a:ea typeface="宋体" panose="02010600030101010101" pitchFamily="2" charset="-122"/>
              <a:cs typeface="Times New Roman" panose="02020603050405020304" pitchFamily="18" charset="0"/>
            </a:endParaRPr>
          </a:p>
        </p:txBody>
      </p:sp>
      <p:sp>
        <p:nvSpPr>
          <p:cNvPr id="6" name="文本框 10"/>
          <p:cNvSpPr txBox="1">
            <a:spLocks noChangeArrowheads="1"/>
          </p:cNvSpPr>
          <p:nvPr/>
        </p:nvSpPr>
        <p:spPr bwMode="auto">
          <a:xfrm>
            <a:off x="2540275" y="560599"/>
            <a:ext cx="6011582" cy="664862"/>
          </a:xfrm>
          <a:prstGeom prst="rect">
            <a:avLst/>
          </a:prstGeom>
          <a:noFill/>
          <a:ln w="9525">
            <a:noFill/>
            <a:miter lim="800000"/>
          </a:ln>
        </p:spPr>
        <p:txBody>
          <a:bodyPr rot="0" vert="horz" wrap="none" lIns="91440" tIns="45720" rIns="91440" bIns="45720" anchor="t" anchorCtr="0">
            <a:spAutoFit/>
          </a:bodyPr>
          <a:lstStyle/>
          <a:p>
            <a:pPr>
              <a:lnSpc>
                <a:spcPct val="150000"/>
              </a:lnSpc>
            </a:pPr>
            <a:r>
              <a:rPr lang="zh-CN" sz="2800">
                <a:solidFill>
                  <a:srgbClr val="00AEEF"/>
                </a:solidFill>
                <a:effectLst/>
                <a:latin typeface="Times New Roman" panose="02020603050405020304" pitchFamily="18" charset="0"/>
                <a:ea typeface="黑体" panose="02010609060101010101" pitchFamily="2" charset="-122"/>
                <a:cs typeface="黑体" panose="02010609060101010101" pitchFamily="2" charset="-122"/>
              </a:rPr>
              <a:t>毛泽东开辟井冈山道路[八上P75—80]</a:t>
            </a:r>
            <a:endParaRPr lang="zh-CN" sz="1200">
              <a:solidFill>
                <a:srgbClr val="000000"/>
              </a:solidFill>
              <a:effectLst/>
              <a:latin typeface="BZ"/>
              <a:ea typeface="宋体" panose="02010600030101010101" pitchFamily="2" charset="-122"/>
              <a:cs typeface="Times New Roman" panose="02020603050405020304" pitchFamily="18" charset="0"/>
            </a:endParaRPr>
          </a:p>
        </p:txBody>
      </p:sp>
      <p:sp>
        <p:nvSpPr>
          <p:cNvPr id="11967" name="yt_shape_11967"/>
          <p:cNvSpPr txBox="1"/>
          <p:nvPr/>
        </p:nvSpPr>
        <p:spPr>
          <a:xfrm>
            <a:off x="216048" y="1276097"/>
            <a:ext cx="11760000" cy="1857175"/>
          </a:xfrm>
          <a:prstGeom prst="rect">
            <a:avLst/>
          </a:prstGeom>
        </p:spPr>
        <p:txBody>
          <a:bodyPr vert="horz" wrap="square" lIns="0" tIns="0" rIns="0" bIns="0" rtlCol="0">
            <a:spAutoFit/>
          </a:bodyPr>
          <a:lstStyle/>
          <a:p>
            <a:pPr algn="just"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2022</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版课标要求</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通过</a:t>
            </a:r>
            <a:r>
              <a:rPr lang="zh-CN" altLang="zh-CN" sz="2800" b="0" i="0" u="none">
                <a:solidFill>
                  <a:srgbClr val="F4120C"/>
                </a:solidFill>
                <a:effectLst/>
                <a:latin typeface="Times New Roman" panose="02020603050405020304" pitchFamily="12"/>
                <a:ea typeface="楷体" panose="02010609060101010101" pitchFamily="12" charset="-122"/>
                <a:cs typeface="楷体" panose="02010609060101010101" pitchFamily="12" charset="-122"/>
              </a:rPr>
              <a:t>了解</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南昌起义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八七会议</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秋收起义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毛泽东与朱德井冈山会师</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古田会议等基本史事</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F4120C"/>
                </a:solidFill>
                <a:effectLst/>
                <a:latin typeface="Times New Roman" panose="02020603050405020304" pitchFamily="12"/>
                <a:ea typeface="楷体" panose="02010609060101010101" pitchFamily="12" charset="-122"/>
                <a:cs typeface="楷体" panose="02010609060101010101" pitchFamily="12" charset="-122"/>
              </a:rPr>
              <a:t>认识</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中国共产党创建人民军队和农村革命根据地的意义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　</a:t>
            </a:r>
            <a:endPar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endParaRPr>
          </a:p>
        </p:txBody>
      </p:sp>
    </p:spTree>
    <p:custDataLst>
      <p:tags r:id="rId2"/>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68" name="yt_shape_11968"/>
          <p:cNvSpPr txBox="1"/>
          <p:nvPr/>
        </p:nvSpPr>
        <p:spPr>
          <a:xfrm>
            <a:off x="216000" y="540000"/>
            <a:ext cx="3949799"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一</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南昌起义</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4</a:t>
            </a:r>
            <a:r>
              <a:rPr lang="zh-CN" altLang="zh-CN" sz="2800" b="0" i="0" u="none">
                <a:solidFill>
                  <a:srgbClr val="00AEEF"/>
                </a:solidFill>
                <a:effectLst/>
                <a:latin typeface="Times New Roman" panose="02020603050405020304" pitchFamily="12"/>
                <a:ea typeface="楷体" panose="02010609060101010101" pitchFamily="12" charset="-122"/>
                <a:cs typeface="楷体" panose="02010609060101010101" pitchFamily="12" charset="-122"/>
              </a:rPr>
              <a:t>年</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AEEF"/>
                </a:solidFill>
                <a:effectLst/>
                <a:latin typeface="Times New Roman" panose="02020603050405020304" pitchFamily="12"/>
                <a:ea typeface="楷体" panose="02010609060101010101" pitchFamily="12" charset="-122"/>
                <a:cs typeface="楷体" panose="02010609060101010101" pitchFamily="12" charset="-122"/>
              </a:rPr>
              <a:t>考</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69" name="yt_shape_11969"/>
          <p:cNvSpPr txBox="1"/>
          <p:nvPr/>
        </p:nvSpPr>
        <p:spPr>
          <a:xfrm>
            <a:off x="216000" y="1155302"/>
            <a:ext cx="987450"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背景</a:t>
            </a:r>
            <a:endPar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1970" name="yt_shape_11970"/>
          <p:cNvSpPr txBox="1"/>
          <p:nvPr/>
        </p:nvSpPr>
        <p:spPr>
          <a:xfrm>
            <a:off x="216000" y="1770604"/>
            <a:ext cx="11760000" cy="1191673"/>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从大革命失败的教训中</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中国共产党开始认识到独立掌握革命武装力量的重要性</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71" name="yt_shape_11971"/>
          <p:cNvSpPr txBox="1"/>
          <p:nvPr/>
        </p:nvSpPr>
        <p:spPr>
          <a:xfrm>
            <a:off x="216000" y="3013065"/>
            <a:ext cx="11760000" cy="1191673"/>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国民党反动派的血腥屠杀政策</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激起了中国共产党和革命群众的极大愤慨和强烈反抗</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72" name="yt_shape_11972"/>
          <p:cNvSpPr txBox="1"/>
          <p:nvPr/>
        </p:nvSpPr>
        <p:spPr>
          <a:xfrm>
            <a:off x="216048" y="4255526"/>
            <a:ext cx="11760000" cy="1938655"/>
          </a:xfrm>
          <a:prstGeom prst="rect">
            <a:avLst/>
          </a:prstGeom>
        </p:spPr>
        <p:txBody>
          <a:bodyPr vert="horz" wrap="square" lIns="0" tIns="0" rIns="0" bIns="0" rtlCol="0">
            <a:spAutoFit/>
          </a:bodyPr>
          <a:lstStyle/>
          <a:p>
            <a:pPr algn="just"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概况</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1927</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8</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日</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建军节</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周恩来</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贺龙</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叶挺</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朱德</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刘伯承等人领导革命军在南昌</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被誉为</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军旗升起的地方</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人民军队的摇篮</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发动武装起义</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占领南昌城</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楷体" panose="02010609060101010101" pitchFamily="1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2022</a:t>
            </a:r>
            <a:r>
              <a:rPr lang="en-US" altLang="zh-CN" sz="2800" b="1" i="0" u="none">
                <a:solidFill>
                  <a:srgbClr val="00AEEF"/>
                </a:solidFill>
                <a:effectLst/>
                <a:latin typeface="Times New Roman" panose="02020603050405020304" pitchFamily="12"/>
                <a:ea typeface="Times New Roman" panose="02020603050405020304" pitchFamily="12"/>
                <a:cs typeface="Times New Roman" panose="02020603050405020304" pitchFamily="12"/>
              </a:rPr>
              <a:t>.</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19</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楷体" panose="02010609060101010101" pitchFamily="12" charset="-122"/>
                <a:ea typeface="宋体" panose="02010600030101010101" pitchFamily="2" charset="-122"/>
                <a:cs typeface="宋体" panose="02010600030101010101" pitchFamily="2" charset="-122"/>
              </a:rPr>
              <a:t>]</a:t>
            </a:r>
            <a:endParaRPr lang="en-US" altLang="zh-CN" sz="2800" b="0" i="0" u="none">
              <a:solidFill>
                <a:srgbClr val="00AEEF"/>
              </a:solidFill>
              <a:effectLst/>
              <a:latin typeface="楷体" panose="02010609060101010101" pitchFamily="1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grpSp>
        <p:nvGrpSpPr>
          <p:cNvPr id="2" name="组合 1"/>
          <p:cNvGrpSpPr/>
          <p:nvPr/>
        </p:nvGrpSpPr>
        <p:grpSpPr>
          <a:xfrm>
            <a:off x="2655415" y="2372222"/>
            <a:ext cx="7031128" cy="1110291"/>
            <a:chOff x="2540503" y="4005752"/>
            <a:chExt cx="7031128" cy="1110291"/>
          </a:xfrm>
        </p:grpSpPr>
        <p:pic>
          <p:nvPicPr>
            <p:cNvPr id="3" name="图片 2"/>
            <p:cNvPicPr>
              <a:picLocks noChangeAspect="1"/>
            </p:cNvPicPr>
            <p:nvPr/>
          </p:nvPicPr>
          <p:blipFill>
            <a:blip r:embed="rId1"/>
            <a:stretch>
              <a:fillRect/>
            </a:stretch>
          </p:blipFill>
          <p:spPr>
            <a:xfrm>
              <a:off x="2540503" y="4005752"/>
              <a:ext cx="6881170" cy="1110291"/>
            </a:xfrm>
            <a:prstGeom prst="rect">
              <a:avLst/>
            </a:prstGeom>
          </p:spPr>
        </p:pic>
        <p:sp>
          <p:nvSpPr>
            <p:cNvPr id="4" name="文本框 492548"/>
            <p:cNvSpPr txBox="1">
              <a:spLocks noChangeArrowheads="1"/>
            </p:cNvSpPr>
            <p:nvPr/>
          </p:nvSpPr>
          <p:spPr bwMode="auto">
            <a:xfrm>
              <a:off x="4818655" y="4189739"/>
              <a:ext cx="4752976"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ea typeface="宋体" panose="02010600030101010101" pitchFamily="2" charset="-122"/>
                </a:defRPr>
              </a:lvl1pPr>
              <a:lvl2pPr marL="742950" indent="-285750">
                <a:defRPr sz="2800" b="1">
                  <a:solidFill>
                    <a:srgbClr val="FF0000"/>
                  </a:solidFill>
                  <a:latin typeface="Times New Roman" panose="02020603050405020304" pitchFamily="18" charset="0"/>
                  <a:ea typeface="宋体" panose="02010600030101010101" pitchFamily="2" charset="-122"/>
                </a:defRPr>
              </a:lvl2pPr>
              <a:lvl3pPr marL="1143000" indent="-228600">
                <a:defRPr sz="2800" b="1">
                  <a:solidFill>
                    <a:srgbClr val="FF0000"/>
                  </a:solidFill>
                  <a:latin typeface="Times New Roman" panose="02020603050405020304" pitchFamily="18" charset="0"/>
                  <a:ea typeface="宋体" panose="02010600030101010101" pitchFamily="2" charset="-122"/>
                </a:defRPr>
              </a:lvl3pPr>
              <a:lvl4pPr marL="1600200" indent="-228600">
                <a:defRPr sz="2800" b="1">
                  <a:solidFill>
                    <a:srgbClr val="FF0000"/>
                  </a:solidFill>
                  <a:latin typeface="Times New Roman" panose="02020603050405020304" pitchFamily="18" charset="0"/>
                  <a:ea typeface="宋体" panose="02010600030101010101" pitchFamily="2" charset="-122"/>
                </a:defRPr>
              </a:lvl4pPr>
              <a:lvl5pPr marL="2057400" indent="-228600">
                <a:defRPr sz="2800" b="1">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9pPr>
            </a:lstStyle>
            <a:p>
              <a:pPr algn="ctr" eaLnBrk="0" fontAlgn="base" hangingPunct="0">
                <a:spcBef>
                  <a:spcPct val="0"/>
                </a:spcBef>
                <a:spcAft>
                  <a:spcPct val="0"/>
                </a:spcAft>
              </a:pPr>
              <a:r>
                <a:rPr lang="zh-CN" altLang="en-US" sz="4000">
                  <a:solidFill>
                    <a:prstClr val="white"/>
                  </a:solidFill>
                  <a:latin typeface="黑体" panose="02010609060101010101" pitchFamily="2" charset="-122"/>
                  <a:ea typeface="黑体" panose="02010609060101010101" pitchFamily="2" charset="-122"/>
                </a:rPr>
                <a:t>核心知识</a:t>
              </a:r>
              <a:r>
                <a:rPr lang="en-US" altLang="zh-CN" sz="4000">
                  <a:solidFill>
                    <a:prstClr val="white"/>
                  </a:solidFill>
                  <a:latin typeface="黑体" panose="02010609060101010101" pitchFamily="2" charset="-122"/>
                  <a:ea typeface="黑体" panose="02010609060101010101" pitchFamily="2" charset="-122"/>
                </a:rPr>
                <a:t>·</a:t>
              </a:r>
              <a:r>
                <a:rPr lang="zh-CN" altLang="en-US" sz="4000">
                  <a:solidFill>
                    <a:prstClr val="white"/>
                  </a:solidFill>
                  <a:latin typeface="黑体" panose="02010609060101010101" pitchFamily="2" charset="-122"/>
                  <a:ea typeface="黑体" panose="02010609060101010101" pitchFamily="2" charset="-122"/>
                </a:rPr>
                <a:t>构体系</a:t>
              </a:r>
              <a:endParaRPr lang="zh-CN" altLang="en-US" sz="4000">
                <a:solidFill>
                  <a:prstClr val="white"/>
                </a:solidFill>
                <a:latin typeface="黑体" panose="02010609060101010101" pitchFamily="2" charset="-122"/>
                <a:ea typeface="黑体" panose="02010609060101010101" pitchFamily="2" charset="-122"/>
              </a:endParaRPr>
            </a:p>
          </p:txBody>
        </p:sp>
      </p:grpSp>
    </p:spTree>
    <p:custDataLst>
      <p:tags r:id="rId2"/>
    </p:custDataLst>
  </p:cSld>
  <p:clrMapOvr>
    <a:masterClrMapping/>
  </p:clrMapOvr>
  <p:transition/>
</p:sld>
</file>

<file path=ppt/slides/slide20.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73" name="yt_shape_11973"/>
          <p:cNvSpPr txBox="1"/>
          <p:nvPr/>
        </p:nvSpPr>
        <p:spPr>
          <a:xfrm>
            <a:off x="216000" y="540000"/>
            <a:ext cx="5386090"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3</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目的</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挽救革命</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创建人民军队</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74" name="yt_shape_11974"/>
          <p:cNvSpPr txBox="1"/>
          <p:nvPr/>
        </p:nvSpPr>
        <p:spPr>
          <a:xfrm>
            <a:off x="216000" y="1155302"/>
            <a:ext cx="9183370" cy="645795"/>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4</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意义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南昌起义</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打响了</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武装反抗国民党反动派</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的第一枪</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pic>
        <p:nvPicPr>
          <p:cNvPr id="11975" name="yt_image_11975"/>
          <p:cNvPicPr>
            <a:picLocks noChangeAspect="1" noChangeArrowheads="1"/>
          </p:cNvPicPr>
          <p:nvPr/>
        </p:nvPicPr>
        <p:blipFill>
          <a:blip r:embed="rId1"/>
          <a:stretch>
            <a:fillRect/>
          </a:stretch>
        </p:blipFill>
        <p:spPr bwMode="auto">
          <a:xfrm>
            <a:off x="4287355" y="1735993"/>
            <a:ext cx="2869341" cy="3688629"/>
          </a:xfrm>
          <a:prstGeom prst="rect">
            <a:avLst/>
          </a:prstGeom>
          <a:noFill/>
          <a:extLst>
            <a:ext uri="{909E8E84-426E-40DD-AFC4-6F175D3DCCD1}">
              <a14:hiddenFill xmlns:a14="http://schemas.microsoft.com/office/drawing/2010/main">
                <a:solidFill>
                  <a:srgbClr val="FFFFFF"/>
                </a:solidFill>
              </a14:hiddenFill>
            </a:ext>
          </a:extLst>
        </p:spPr>
      </p:pic>
      <p:sp>
        <p:nvSpPr>
          <p:cNvPr id="2" name="yt_shape_11977"/>
          <p:cNvSpPr txBox="1"/>
          <p:nvPr/>
        </p:nvSpPr>
        <p:spPr>
          <a:xfrm>
            <a:off x="216000" y="5311183"/>
            <a:ext cx="11760000" cy="1292225"/>
          </a:xfrm>
          <a:prstGeom prst="rect">
            <a:avLst/>
          </a:prstGeom>
        </p:spPr>
        <p:txBody>
          <a:bodyPr vert="horz" wrap="squar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5</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八一精神</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坚定信念</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听党指挥</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为民奋斗</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百折不挠</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敢为人先</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勇于创新的革命精神</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78" name="yt_shape_11978"/>
          <p:cNvSpPr txBox="1"/>
          <p:nvPr/>
        </p:nvSpPr>
        <p:spPr>
          <a:xfrm>
            <a:off x="216000" y="540000"/>
            <a:ext cx="2154436"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二</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八七会议</a:t>
            </a:r>
            <a:endPar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1979" name="yt_shape_11979"/>
          <p:cNvSpPr txBox="1"/>
          <p:nvPr/>
        </p:nvSpPr>
        <p:spPr>
          <a:xfrm>
            <a:off x="216000" y="1155302"/>
            <a:ext cx="5745163"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时间</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地点</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1927</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8</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7</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日</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汉口</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80" name="yt_shape_11980"/>
          <p:cNvSpPr txBox="1"/>
          <p:nvPr/>
        </p:nvSpPr>
        <p:spPr>
          <a:xfrm>
            <a:off x="216000" y="1770604"/>
            <a:ext cx="1705595"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主要内容</a:t>
            </a:r>
            <a:endPar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1981" name="yt_shape_11981"/>
          <p:cNvSpPr txBox="1"/>
          <p:nvPr/>
        </p:nvSpPr>
        <p:spPr>
          <a:xfrm>
            <a:off x="216000" y="2385906"/>
            <a:ext cx="11400557"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确定了土地革命和</a:t>
            </a:r>
            <a:r>
              <a:rPr lang="zh-CN" altLang="zh-CN" sz="2800" b="0" i="0" u="wavy">
                <a:solidFill>
                  <a:srgbClr val="00AEEF"/>
                </a:solidFill>
                <a:effectLst/>
                <a:uFill>
                  <a:solidFill>
                    <a:srgbClr val="00B0F0"/>
                  </a:solidFill>
                </a:uFill>
                <a:latin typeface="Times New Roman" panose="02020603050405020304" pitchFamily="12"/>
                <a:ea typeface="宋体" panose="02010600030101010101" pitchFamily="2" charset="-122"/>
                <a:cs typeface="宋体" panose="02010600030101010101" pitchFamily="2" charset="-122"/>
              </a:rPr>
              <a:t>武装起义</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的方针</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决定在秋收时节发动武装起义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82" name="yt_shape_11982"/>
          <p:cNvSpPr txBox="1"/>
          <p:nvPr/>
        </p:nvSpPr>
        <p:spPr>
          <a:xfrm>
            <a:off x="216000" y="3001208"/>
            <a:ext cx="11672570" cy="645795"/>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在</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八七会议</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上</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毛泽东提出了</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政权是由枪杆子中取得</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的著名论断</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83" name="yt_shape_11983"/>
          <p:cNvSpPr txBox="1"/>
          <p:nvPr/>
        </p:nvSpPr>
        <p:spPr>
          <a:xfrm>
            <a:off x="216000" y="540000"/>
            <a:ext cx="2154436"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三</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秋收起义</a:t>
            </a:r>
            <a:endPar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1984" name="yt_shape_11984"/>
          <p:cNvSpPr txBox="1"/>
          <p:nvPr/>
        </p:nvSpPr>
        <p:spPr>
          <a:xfrm>
            <a:off x="216000" y="1155302"/>
            <a:ext cx="987450"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经过</a:t>
            </a:r>
            <a:endPar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1985" name="yt_shape_11985"/>
          <p:cNvSpPr txBox="1"/>
          <p:nvPr/>
        </p:nvSpPr>
        <p:spPr>
          <a:xfrm>
            <a:off x="216000" y="1770604"/>
            <a:ext cx="1795363" cy="545342"/>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发动起义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86" name="yt_shape_11986"/>
          <p:cNvSpPr txBox="1"/>
          <p:nvPr/>
        </p:nvSpPr>
        <p:spPr>
          <a:xfrm>
            <a:off x="216000" y="2366734"/>
            <a:ext cx="11760000" cy="1191673"/>
          </a:xfrm>
          <a:prstGeom prst="rect">
            <a:avLst/>
          </a:prstGeom>
        </p:spPr>
        <p:txBody>
          <a:bodyPr vert="horz" wrap="square" lIns="0" tIns="0" rIns="0" bIns="0" rtlCol="0">
            <a:spAutoFit/>
          </a:bodyPr>
          <a:lstStyle/>
          <a:p>
            <a:pPr algn="l" eaLnBrk="1" latinLnBrk="0" hangingPunct="0">
              <a:lnSpc>
                <a:spcPct val="150000"/>
              </a:lnSpc>
            </a:pP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1927</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9</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月</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毛泽东在湘赣边界打出了</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工农革命军</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的旗帜</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举行秋收起义</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起义受挫</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87" name="yt_shape_11987"/>
          <p:cNvSpPr txBox="1"/>
          <p:nvPr/>
        </p:nvSpPr>
        <p:spPr>
          <a:xfrm>
            <a:off x="216000" y="3609195"/>
            <a:ext cx="11760000" cy="1191673"/>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起义受挫后</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毛泽东决定率领起义部队向敌人统治力量薄弱的山区进军</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三湾改编</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88" name="yt_shape_11988"/>
          <p:cNvSpPr txBox="1"/>
          <p:nvPr/>
        </p:nvSpPr>
        <p:spPr>
          <a:xfrm>
            <a:off x="216000" y="4777514"/>
            <a:ext cx="5027017"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从组织上确立了党对军队的领导</a:t>
            </a:r>
            <a:endPar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endParaRPr>
          </a:p>
        </p:txBody>
      </p:sp>
      <p:sp>
        <p:nvSpPr>
          <p:cNvPr id="2" name="yt_shape_11989"/>
          <p:cNvSpPr txBox="1"/>
          <p:nvPr/>
        </p:nvSpPr>
        <p:spPr>
          <a:xfrm>
            <a:off x="216000" y="5322065"/>
            <a:ext cx="11760000" cy="1292225"/>
          </a:xfrm>
          <a:prstGeom prst="rect">
            <a:avLst/>
          </a:prstGeom>
        </p:spPr>
        <p:txBody>
          <a:bodyPr vert="horz" wrap="squar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结果</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1927</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10</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毛泽东创建第一个农村革命根据地——</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井冈山革命根据地</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23.xml><?xml version="1.0" encoding="utf-8"?>
<p:sld xmlns:mc="http://schemas.openxmlformats.org/markup-compatibility/2006" xmlns:a14="http://schemas.microsoft.com/office/drawing/2010/main"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990" name="yt_shape_11990"/>
              <p:cNvSpPr txBox="1"/>
              <p:nvPr/>
            </p:nvSpPr>
            <p:spPr>
              <a:xfrm>
                <a:off x="216000" y="540000"/>
                <a:ext cx="3543086" cy="713337"/>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四</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井冈山会</a:t>
                </a:r>
                <a14:m>
                  <m:oMath xmlns:m="http://schemas.openxmlformats.org/officeDocument/2006/math">
                    <m:sSup>
                      <m:sSupPr>
                        <m:ctrlPr>
                          <a:rPr xmlns:a="http://schemas.openxmlformats.org/drawingml/2006/main" lang="en-US" altLang="zh-CN" sz="2800" b="0" i="1">
                            <a:solidFill>
                              <a:srgbClr val="00AEEF"/>
                            </a:solidFill>
                            <a:effectLst/>
                            <a:latin typeface="Cambria Math" panose="02040503050406030204" pitchFamily="18" charset="0"/>
                            <a:ea typeface="黑体" panose="02010609060101010101" pitchFamily="2" charset="-122"/>
                          </a:rPr>
                        </m:ctrlPr>
                      </m:sSupPr>
                      <m:e>
                        <m:r>
                          <a:rPr xmlns:a="http://schemas.openxmlformats.org/drawingml/2006/main" lang="zh-CN" altLang="zh-CN" sz="2800" b="0" i="0">
                            <a:solidFill>
                              <a:srgbClr val="00AEEF"/>
                            </a:solidFill>
                            <a:effectLst/>
                            <a:latin typeface="Cambria Math" panose="02040503050406030204" pitchFamily="18" charset="0"/>
                            <a:ea typeface="黑体" panose="02010609060101010101" pitchFamily="2" charset="-122"/>
                          </a:rPr>
                          <m:t>师</m:t>
                        </m:r>
                      </m:e>
                      <m:sup>
                        <m:r>
                          <a:rPr xmlns:a="http://schemas.openxmlformats.org/drawingml/2006/main" lang="en-US" altLang="zh-CN" sz="2800" b="0" i="1">
                            <a:solidFill>
                              <a:srgbClr val="00AEEF"/>
                            </a:solidFill>
                            <a:effectLst/>
                            <a:latin typeface="Cambria Math" panose="02040503050406030204" pitchFamily="18" charset="0"/>
                            <a:ea typeface="黑体" panose="02010609060101010101" pitchFamily="2" charset="-122"/>
                          </a:rPr>
                          <m:t>95</m:t>
                        </m:r>
                        <m:r>
                          <a:rPr xmlns:a="http://schemas.openxmlformats.org/drawingml/2006/main" lang="zh-CN" altLang="zh-CN" sz="2800" b="0" i="0">
                            <a:solidFill>
                              <a:srgbClr val="00AEEF"/>
                            </a:solidFill>
                            <a:effectLst/>
                            <a:latin typeface="Cambria Math" panose="02040503050406030204" pitchFamily="18" charset="0"/>
                            <a:ea typeface="黑体" panose="02010609060101010101" pitchFamily="2" charset="-122"/>
                          </a:rPr>
                          <m:t>周年</m:t>
                        </m:r>
                      </m:sup>
                    </m:sSup>
                  </m:oMath>
                </a14:m>
                <a:endPar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endParaRPr>
              </a:p>
            </p:txBody>
          </p:sp>
        </mc:Choice>
        <mc:Fallback>
          <p:sp>
            <p:nvSpPr>
              <p:cNvPr id="11990" name="yt_shape_11990"/>
              <p:cNvSpPr txBox="1">
                <a:spLocks noRot="1" noChangeAspect="1" noMove="1" noResize="1" noEditPoints="1" noAdjustHandles="1" noChangeArrowheads="1" noChangeShapeType="1" noTextEdit="1"/>
              </p:cNvSpPr>
              <p:nvPr/>
            </p:nvSpPr>
            <p:spPr>
              <a:xfrm>
                <a:off x="216000" y="540000"/>
                <a:ext cx="3543086" cy="713337"/>
              </a:xfrm>
              <a:prstGeom prst="rect">
                <a:avLst/>
              </a:prstGeom>
              <a:blipFill rotWithShape="1">
                <a:blip r:embed="rId1"/>
                <a:stretch>
                  <a:fillRect l="-3" t="-35" r="15" b="-13374"/>
                </a:stretch>
              </a:blipFill>
            </p:spPr>
            <p:txBody>
              <a:bodyPr/>
              <a:lstStyle/>
              <a:p>
                <a:r>
                  <a:rPr lang="zh-CN" altLang="en-US">
                    <a:noFill/>
                  </a:rPr>
                  <a:t> </a:t>
                </a:r>
              </a:p>
            </p:txBody>
          </p:sp>
        </mc:Fallback>
      </mc:AlternateContent>
      <p:sp>
        <p:nvSpPr>
          <p:cNvPr id="11992" name="yt_shape_11992"/>
          <p:cNvSpPr txBox="1"/>
          <p:nvPr/>
        </p:nvSpPr>
        <p:spPr>
          <a:xfrm>
            <a:off x="216000" y="1304125"/>
            <a:ext cx="11760000" cy="1292225"/>
          </a:xfrm>
          <a:prstGeom prst="rect">
            <a:avLst/>
          </a:prstGeom>
        </p:spPr>
        <p:txBody>
          <a:bodyPr vert="horz" wrap="squar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概况</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1928</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4</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朱德</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陈毅率领南昌起义的部分军队和湘南的工农武装</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与毛泽东率领的工农革命军在</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井冈山会师</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93" name="yt_shape_11993"/>
          <p:cNvSpPr txBox="1"/>
          <p:nvPr/>
        </p:nvSpPr>
        <p:spPr>
          <a:xfrm>
            <a:off x="216000" y="2546586"/>
            <a:ext cx="11760000" cy="1292225"/>
          </a:xfrm>
          <a:prstGeom prst="rect">
            <a:avLst/>
          </a:prstGeom>
        </p:spPr>
        <p:txBody>
          <a:bodyPr vert="horz" wrap="squar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结果</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两军会师后</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合编为中国工农革命军第四军</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不久改称为</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中国工农红军第四军</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94" name="yt_shape_11994"/>
          <p:cNvSpPr txBox="1"/>
          <p:nvPr/>
        </p:nvSpPr>
        <p:spPr>
          <a:xfrm>
            <a:off x="216000" y="3789047"/>
            <a:ext cx="11760000" cy="1210844"/>
          </a:xfrm>
          <a:prstGeom prst="rect">
            <a:avLst/>
          </a:prstGeom>
        </p:spPr>
        <p:txBody>
          <a:bodyPr vert="horz" wrap="squar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3</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井冈山精神</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坚定执着追理想</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实事求是闯新路</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艰苦奋斗攻难关</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依靠群众求胜利</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家国情怀</a:t>
            </a:r>
            <a:endPar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endParaRPr>
          </a:p>
        </p:txBody>
      </p:sp>
    </p:spTree>
    <p:custDataLst>
      <p:tags r:id="rId2"/>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95" name="yt_shape_11995"/>
          <p:cNvSpPr txBox="1"/>
          <p:nvPr/>
        </p:nvSpPr>
        <p:spPr>
          <a:xfrm>
            <a:off x="216000" y="540000"/>
            <a:ext cx="8617744"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五</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中国共产党创建人民军队和农村革命根据地的意义</a:t>
            </a:r>
            <a:endPar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1996" name="yt_shape_11996"/>
          <p:cNvSpPr txBox="1"/>
          <p:nvPr/>
        </p:nvSpPr>
        <p:spPr>
          <a:xfrm>
            <a:off x="216048" y="1155302"/>
            <a:ext cx="11760000" cy="1838004"/>
          </a:xfrm>
          <a:prstGeom prst="rect">
            <a:avLst/>
          </a:prstGeom>
        </p:spPr>
        <p:txBody>
          <a:bodyPr vert="horz" wrap="square" lIns="0" tIns="0" rIns="0" bIns="0" rtlCol="0">
            <a:spAutoFit/>
          </a:bodyPr>
          <a:lstStyle/>
          <a:p>
            <a:pPr algn="just"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南昌起义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秋收起义等是中国共产党独立领导武装斗争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创建革命军队的开始</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井冈山革命根据地的创建</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拉开了中国革命从</a:t>
            </a:r>
            <a:r>
              <a:rPr lang="zh-CN" altLang="zh-CN" sz="2800" b="0" i="0" u="wavy">
                <a:solidFill>
                  <a:srgbClr val="00AEEF"/>
                </a:solidFill>
                <a:effectLst/>
                <a:uFill>
                  <a:solidFill>
                    <a:srgbClr val="00B0F0"/>
                  </a:solidFill>
                </a:uFill>
                <a:latin typeface="Times New Roman" panose="02020603050405020304" pitchFamily="12"/>
                <a:ea typeface="宋体" panose="02010600030101010101" pitchFamily="2" charset="-122"/>
                <a:cs typeface="宋体" panose="02010600030101010101" pitchFamily="2" charset="-122"/>
              </a:rPr>
              <a:t>城市转入农村</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建立根据地的序幕</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97" name="yt_shape_11997"/>
          <p:cNvSpPr txBox="1"/>
          <p:nvPr/>
        </p:nvSpPr>
        <p:spPr>
          <a:xfrm>
            <a:off x="216048" y="3044094"/>
            <a:ext cx="11760000" cy="1857175"/>
          </a:xfrm>
          <a:prstGeom prst="rect">
            <a:avLst/>
          </a:prstGeom>
        </p:spPr>
        <p:txBody>
          <a:bodyPr vert="horz" wrap="square" lIns="0" tIns="0" rIns="0" bIns="0" rtlCol="0">
            <a:spAutoFit/>
          </a:bodyPr>
          <a:lstStyle/>
          <a:p>
            <a:pPr algn="just"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开辟了一条工农武装割据</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wavy">
                <a:solidFill>
                  <a:srgbClr val="00AEEF"/>
                </a:solidFill>
                <a:effectLst/>
                <a:uFill>
                  <a:solidFill>
                    <a:srgbClr val="00B0F0"/>
                  </a:solidFill>
                </a:uFill>
                <a:latin typeface="Times New Roman" panose="02020603050405020304" pitchFamily="12"/>
                <a:ea typeface="宋体" panose="02010600030101010101" pitchFamily="2" charset="-122"/>
                <a:cs typeface="宋体" panose="02010600030101010101" pitchFamily="2" charset="-122"/>
              </a:rPr>
              <a:t>农村包围城市</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武装夺取政权的革命道路</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中国革命取得胜利的革命道路</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是马克思主义与中国革命实践相结合的产物</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是马克思主义中国化的重要组成部分</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98" name="yt_shape_11998"/>
          <p:cNvSpPr txBox="1"/>
          <p:nvPr/>
        </p:nvSpPr>
        <p:spPr>
          <a:xfrm>
            <a:off x="216000" y="540000"/>
            <a:ext cx="4667945"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六</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工农武装割据</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4</a:t>
            </a:r>
            <a:r>
              <a:rPr lang="zh-CN" altLang="zh-CN" sz="2800" b="0" i="0" u="none">
                <a:solidFill>
                  <a:srgbClr val="00AEEF"/>
                </a:solidFill>
                <a:effectLst/>
                <a:latin typeface="Times New Roman" panose="02020603050405020304" pitchFamily="12"/>
                <a:ea typeface="楷体" panose="02010609060101010101" pitchFamily="12" charset="-122"/>
                <a:cs typeface="楷体" panose="02010609060101010101" pitchFamily="12" charset="-122"/>
              </a:rPr>
              <a:t>年</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AEEF"/>
                </a:solidFill>
                <a:effectLst/>
                <a:latin typeface="Times New Roman" panose="02020603050405020304" pitchFamily="12"/>
                <a:ea typeface="楷体" panose="02010609060101010101" pitchFamily="12" charset="-122"/>
                <a:cs typeface="楷体" panose="02010609060101010101" pitchFamily="12" charset="-122"/>
              </a:rPr>
              <a:t>考</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1999" name="yt_shape_11999"/>
          <p:cNvSpPr txBox="1"/>
          <p:nvPr/>
        </p:nvSpPr>
        <p:spPr>
          <a:xfrm>
            <a:off x="216048" y="1155302"/>
            <a:ext cx="11760000" cy="1292225"/>
          </a:xfrm>
          <a:prstGeom prst="rect">
            <a:avLst/>
          </a:prstGeom>
        </p:spPr>
        <p:txBody>
          <a:bodyPr vert="horz" wrap="square" lIns="0" tIns="0" rIns="0" bIns="0" rtlCol="0">
            <a:spAutoFit/>
          </a:bodyPr>
          <a:lstStyle/>
          <a:p>
            <a:pPr algn="just"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创局面</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毛泽东率领工农革命军在井冈山通过打土豪</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分田地</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建立革命政权</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开展土地革命和游击战争</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创造了</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工农武装割据</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的局面</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00" name="yt_shape_12000"/>
          <p:cNvSpPr txBox="1"/>
          <p:nvPr/>
        </p:nvSpPr>
        <p:spPr>
          <a:xfrm>
            <a:off x="216000" y="2416934"/>
            <a:ext cx="11760000" cy="1292225"/>
          </a:xfrm>
          <a:prstGeom prst="rect">
            <a:avLst/>
          </a:prstGeom>
        </p:spPr>
        <p:txBody>
          <a:bodyPr vert="horz" wrap="squar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立原则</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1929</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12</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古田会议</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召开</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确立了</a:t>
            </a:r>
            <a:r>
              <a:rPr lang="zh-CN" altLang="zh-CN" sz="2800" b="0" i="0" u="wavy">
                <a:solidFill>
                  <a:srgbClr val="00AEEF"/>
                </a:solidFill>
                <a:effectLst/>
                <a:uFill>
                  <a:solidFill>
                    <a:srgbClr val="00B0F0"/>
                  </a:solidFill>
                </a:uFill>
                <a:latin typeface="Times New Roman" panose="02020603050405020304" pitchFamily="12"/>
                <a:ea typeface="宋体" panose="02010600030101010101" pitchFamily="2" charset="-122"/>
                <a:cs typeface="宋体" panose="02010600030101010101" pitchFamily="2" charset="-122"/>
              </a:rPr>
              <a:t>思想建党</a:t>
            </a:r>
            <a:r>
              <a:rPr lang="zh-CN" altLang="zh-CN" sz="2800" b="0" i="0" u="wavy">
                <a:solidFill>
                  <a:srgbClr val="00AEEF"/>
                </a:solidFill>
                <a:effectLst/>
                <a:uFill>
                  <a:solidFill>
                    <a:srgbClr val="00B0F0"/>
                  </a:solidFill>
                </a:uFill>
                <a:latin typeface="宋体" panose="02010600030101010101" pitchFamily="2" charset="-122"/>
                <a:ea typeface="宋体" panose="02010600030101010101" pitchFamily="2" charset="-122"/>
                <a:cs typeface="宋体" panose="02010600030101010101" pitchFamily="2" charset="-122"/>
              </a:rPr>
              <a:t>、</a:t>
            </a:r>
            <a:r>
              <a:rPr lang="zh-CN" altLang="zh-CN" sz="2800" b="0" i="0" u="wavy">
                <a:solidFill>
                  <a:srgbClr val="00AEEF"/>
                </a:solidFill>
                <a:effectLst/>
                <a:uFill>
                  <a:solidFill>
                    <a:srgbClr val="00B0F0"/>
                  </a:solidFill>
                </a:uFill>
                <a:latin typeface="Times New Roman" panose="02020603050405020304" pitchFamily="12"/>
                <a:ea typeface="宋体" panose="02010600030101010101" pitchFamily="2" charset="-122"/>
                <a:cs typeface="宋体" panose="02010600030101010101" pitchFamily="2" charset="-122"/>
              </a:rPr>
              <a:t>政治建军</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的原则</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2020</a:t>
            </a:r>
            <a:r>
              <a:rPr lang="en-US" altLang="zh-CN" sz="2800" b="1" i="0" u="none">
                <a:solidFill>
                  <a:srgbClr val="00AEEF"/>
                </a:solidFill>
                <a:effectLst/>
                <a:latin typeface="Times New Roman" panose="02020603050405020304" pitchFamily="12"/>
                <a:ea typeface="Times New Roman" panose="02020603050405020304" pitchFamily="12"/>
                <a:cs typeface="Times New Roman" panose="02020603050405020304" pitchFamily="12"/>
              </a:rPr>
              <a:t>.</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6</a:t>
            </a:r>
            <a:r>
              <a:rPr lang="en-US"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endParaRPr lang="en-US"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01" name="yt_shape_12001"/>
          <p:cNvSpPr txBox="1"/>
          <p:nvPr/>
        </p:nvSpPr>
        <p:spPr>
          <a:xfrm>
            <a:off x="216048" y="3678566"/>
            <a:ext cx="11760000" cy="1838004"/>
          </a:xfrm>
          <a:prstGeom prst="rect">
            <a:avLst/>
          </a:prstGeom>
        </p:spPr>
        <p:txBody>
          <a:bodyPr vert="horz" wrap="square" lIns="0" tIns="0" rIns="0" bIns="0" rtlCol="0">
            <a:spAutoFit/>
          </a:bodyPr>
          <a:lstStyle/>
          <a:p>
            <a:pPr algn="just"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3</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建政权</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1931</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年冬</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中华苏维埃第一次全国代表大会在江西</a:t>
            </a:r>
            <a:r>
              <a:rPr lang="zh-CN" altLang="zh-CN" sz="2800" b="0" i="0" u="wavy">
                <a:solidFill>
                  <a:srgbClr val="00AEEF"/>
                </a:solidFill>
                <a:effectLst/>
                <a:uFill>
                  <a:solidFill>
                    <a:srgbClr val="00B0F0"/>
                  </a:solidFill>
                </a:uFill>
                <a:latin typeface="Times New Roman" panose="02020603050405020304" pitchFamily="12"/>
                <a:ea typeface="宋体" panose="02010600030101010101" pitchFamily="2" charset="-122"/>
                <a:cs typeface="宋体" panose="02010600030101010101" pitchFamily="2" charset="-122"/>
              </a:rPr>
              <a:t>瑞金</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召开</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宣布成立中华苏维埃共和国临时中央政府</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定都瑞金</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毛泽东当选为</a:t>
            </a:r>
            <a:r>
              <a:rPr lang="zh-CN" altLang="zh-CN" sz="2800" b="0" i="0" u="wavy">
                <a:solidFill>
                  <a:srgbClr val="00AEEF"/>
                </a:solidFill>
                <a:effectLst/>
                <a:uFill>
                  <a:solidFill>
                    <a:srgbClr val="00B0F0"/>
                  </a:solidFill>
                </a:uFill>
                <a:latin typeface="Times New Roman" panose="02020603050405020304" pitchFamily="12"/>
                <a:ea typeface="宋体" panose="02010600030101010101" pitchFamily="2" charset="-122"/>
                <a:cs typeface="宋体" panose="02010600030101010101" pitchFamily="2" charset="-122"/>
              </a:rPr>
              <a:t>中央执行委员会主席</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16000" y="543980"/>
            <a:ext cx="2756535" cy="641180"/>
          </a:xfrm>
          <a:prstGeom prst="rect">
            <a:avLst/>
          </a:prstGeom>
        </p:spPr>
      </p:pic>
      <p:sp>
        <p:nvSpPr>
          <p:cNvPr id="5" name="yt_shape_10097"/>
          <p:cNvSpPr txBox="1"/>
          <p:nvPr/>
        </p:nvSpPr>
        <p:spPr>
          <a:xfrm>
            <a:off x="1275129" y="540000"/>
            <a:ext cx="1436291" cy="572529"/>
          </a:xfrm>
          <a:prstGeom prst="rect">
            <a:avLst/>
          </a:prstGeom>
        </p:spPr>
        <p:txBody>
          <a:bodyPr vert="horz" wrap="none" lIns="0" tIns="0" rIns="0" bIns="0" rtlCol="0">
            <a:spAutoFit/>
          </a:bodyPr>
          <a:lstStyle/>
          <a:p>
            <a:pPr hangingPunct="0">
              <a:lnSpc>
                <a:spcPct val="150000"/>
              </a:lnSpc>
            </a:pPr>
            <a:r>
              <a:rPr lang="zh-CN" sz="2800" kern="1200">
                <a:solidFill>
                  <a:srgbClr val="FFFFFF"/>
                </a:solidFill>
                <a:effectLst/>
                <a:latin typeface="Times New Roman" panose="02020603050405020304" pitchFamily="18" charset="0"/>
                <a:ea typeface="黑体" panose="02010609060101010101" pitchFamily="2" charset="-122"/>
                <a:cs typeface="黑体" panose="02010609060101010101" pitchFamily="2" charset="-122"/>
              </a:rPr>
              <a:t>史论论述</a:t>
            </a:r>
            <a:endParaRPr lang="zh-CN" sz="1200">
              <a:solidFill>
                <a:srgbClr val="000000"/>
              </a:solidFill>
              <a:effectLst/>
              <a:latin typeface="BZ"/>
              <a:ea typeface="宋体" panose="02010600030101010101" pitchFamily="2" charset="-122"/>
              <a:cs typeface="Times New Roman" panose="02020603050405020304" pitchFamily="18" charset="0"/>
            </a:endParaRPr>
          </a:p>
        </p:txBody>
      </p:sp>
      <p:sp>
        <p:nvSpPr>
          <p:cNvPr id="12003" name="yt_shape_12003"/>
          <p:cNvSpPr txBox="1"/>
          <p:nvPr/>
        </p:nvSpPr>
        <p:spPr>
          <a:xfrm>
            <a:off x="216000" y="1235805"/>
            <a:ext cx="10459595" cy="545342"/>
          </a:xfrm>
          <a:prstGeom prst="rect">
            <a:avLst/>
          </a:prstGeom>
        </p:spPr>
        <p:txBody>
          <a:bodyPr vert="horz" wrap="none" lIns="0" tIns="0" rIns="0" bIns="0" rtlCol="0">
            <a:spAutoFit/>
          </a:bodyPr>
          <a:lstStyle/>
          <a:p>
            <a:pPr algn="l" eaLnBrk="1" latinLnBrk="0" hangingPunct="0">
              <a:lnSpc>
                <a:spcPct val="150000"/>
              </a:lnSpc>
            </a:pPr>
            <a:r>
              <a:rPr lang="zh-CN" altLang="zh-CN" sz="2800" b="1" i="0" u="none">
                <a:solidFill>
                  <a:srgbClr val="FF0000"/>
                </a:solidFill>
                <a:effectLst/>
                <a:latin typeface="Times New Roman" panose="02020603050405020304" pitchFamily="12"/>
                <a:ea typeface="黑体" panose="02010609060101010101" pitchFamily="2" charset="-122"/>
                <a:cs typeface="黑体" panose="02010609060101010101" pitchFamily="2" charset="-122"/>
              </a:rPr>
              <a:t>观点</a:t>
            </a:r>
            <a:r>
              <a:rPr lang="zh-CN"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latin typeface="Times New Roman" panose="02020603050405020304" pitchFamily="12"/>
                <a:ea typeface="黑体" panose="02010609060101010101" pitchFamily="2" charset="-122"/>
                <a:cs typeface="黑体" panose="02010609060101010101" pitchFamily="2" charset="-122"/>
              </a:rPr>
              <a:t>马克思主义中国化推动了中国的革命和建设事业不断前进</a:t>
            </a:r>
            <a:r>
              <a:rPr lang="zh-CN"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2" name="yt_shape_12004"/>
          <p:cNvSpPr txBox="1"/>
          <p:nvPr/>
        </p:nvSpPr>
        <p:spPr>
          <a:xfrm>
            <a:off x="216048" y="1892360"/>
            <a:ext cx="11760000" cy="4401782"/>
          </a:xfrm>
          <a:prstGeom prst="rect">
            <a:avLst/>
          </a:prstGeom>
        </p:spPr>
        <p:txBody>
          <a:bodyPr vert="horz" wrap="square" lIns="0" tIns="0" rIns="0" bIns="0" rtlCol="0">
            <a:spAutoFit/>
          </a:bodyPr>
          <a:lstStyle/>
          <a:p>
            <a:pPr algn="just" eaLnBrk="1" latinLnBrk="0" hangingPunct="0">
              <a:lnSpc>
                <a:spcPct val="130000"/>
              </a:lnSpc>
            </a:pPr>
            <a:r>
              <a:rPr lang="zh-CN" altLang="zh-CN" sz="2800" b="1" i="0" u="none">
                <a:solidFill>
                  <a:srgbClr val="FF0000"/>
                </a:solidFill>
                <a:effectLst/>
                <a:latin typeface="Times New Roman" panose="02020603050405020304" pitchFamily="12"/>
                <a:ea typeface="黑体" panose="02010609060101010101" pitchFamily="2" charset="-122"/>
                <a:cs typeface="黑体" panose="02010609060101010101" pitchFamily="2" charset="-122"/>
              </a:rPr>
              <a:t>论述</a:t>
            </a:r>
            <a:r>
              <a:rPr lang="zh-CN"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土地革命时期</a:t>
            </a:r>
            <a:r>
              <a:rPr lang="en-US" altLang="zh-CN" sz="2800" b="1" i="0" u="none">
                <a:solidFill>
                  <a:srgbClr val="FF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建立井冈山革命根据地</a:t>
            </a:r>
            <a:r>
              <a:rPr lang="en-US" altLang="zh-CN" sz="2800" b="1" i="0" u="none">
                <a:solidFill>
                  <a:srgbClr val="FF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开展工农武装割据斗争</a:t>
            </a:r>
            <a:r>
              <a:rPr lang="en-US" altLang="zh-CN" sz="2800" b="1" i="0" u="none">
                <a:solidFill>
                  <a:srgbClr val="FF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开辟出农村包围城市</a:t>
            </a:r>
            <a:r>
              <a:rPr lang="zh-CN"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武装夺取政权的道路</a:t>
            </a:r>
            <a:r>
              <a:rPr lang="zh-CN"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抗日战争时期</a:t>
            </a:r>
            <a:r>
              <a:rPr lang="en-US" altLang="zh-CN" sz="2800" b="1" i="0" u="none">
                <a:solidFill>
                  <a:srgbClr val="FF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形成新民主主义革命理论</a:t>
            </a:r>
            <a:r>
              <a:rPr lang="en-US" altLang="zh-CN" sz="2800" b="1" i="0" u="none">
                <a:solidFill>
                  <a:srgbClr val="FF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毛泽东思想是马克思主义中国化的理论成果</a:t>
            </a:r>
            <a:r>
              <a:rPr lang="zh-CN"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改革开放时期</a:t>
            </a:r>
            <a:r>
              <a:rPr lang="en-US" altLang="zh-CN" sz="2800" b="1" i="0" u="none">
                <a:solidFill>
                  <a:srgbClr val="FF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邓小平理论是马克思主义中国化的产物</a:t>
            </a:r>
            <a:r>
              <a:rPr lang="en-US" altLang="zh-CN" sz="2800" b="1" i="0" u="none">
                <a:solidFill>
                  <a:srgbClr val="FF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指导我国的经济建设取得巨大成就</a:t>
            </a:r>
            <a:r>
              <a:rPr lang="zh-CN"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三个代表</a:t>
            </a:r>
            <a:r>
              <a:rPr lang="en-US"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重要思想</a:t>
            </a:r>
            <a:r>
              <a:rPr lang="zh-CN"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科学发展观是马克思主义中国化的产物</a:t>
            </a:r>
            <a:r>
              <a:rPr lang="en-US" altLang="zh-CN" sz="2800" b="1" i="0" u="none">
                <a:solidFill>
                  <a:srgbClr val="FF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推动了中国的发展</a:t>
            </a:r>
            <a:r>
              <a:rPr lang="zh-CN"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习近平新时代中国特色社会主义思想是马克思主义中国化的最新理论成果</a:t>
            </a:r>
            <a:r>
              <a:rPr lang="en-US" altLang="zh-CN" sz="2800" b="1" i="0" u="none">
                <a:solidFill>
                  <a:srgbClr val="FF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推进了中华民族的伟大复兴</a:t>
            </a:r>
            <a:r>
              <a:rPr lang="zh-CN"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综上所述</a:t>
            </a:r>
            <a:r>
              <a:rPr lang="en-US" altLang="zh-CN" sz="2800" b="1" i="0" u="none">
                <a:solidFill>
                  <a:srgbClr val="FF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马克思主义与中国实际相结合</a:t>
            </a:r>
            <a:r>
              <a:rPr lang="en-US" altLang="zh-CN" sz="2800" b="1" i="0" u="none">
                <a:solidFill>
                  <a:srgbClr val="FF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latin typeface="Times New Roman" panose="02020603050405020304" pitchFamily="12"/>
                <a:ea typeface="楷体" panose="02010609060101010101" pitchFamily="12" charset="-122"/>
                <a:cs typeface="楷体" panose="02010609060101010101" pitchFamily="12" charset="-122"/>
              </a:rPr>
              <a:t>推动中国革命和建设事业不断向前发展</a:t>
            </a:r>
            <a:r>
              <a:rPr lang="zh-CN"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1" i="0" u="none">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03" grpId="0" build="allAtOnce"/>
      <p:bldP spid="2"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16000" y="651560"/>
            <a:ext cx="2240392" cy="543666"/>
          </a:xfrm>
          <a:prstGeom prst="rect">
            <a:avLst/>
          </a:prstGeom>
        </p:spPr>
      </p:pic>
      <p:sp>
        <p:nvSpPr>
          <p:cNvPr id="5" name="文本框 3"/>
          <p:cNvSpPr txBox="1">
            <a:spLocks noChangeArrowheads="1"/>
          </p:cNvSpPr>
          <p:nvPr/>
        </p:nvSpPr>
        <p:spPr bwMode="auto">
          <a:xfrm>
            <a:off x="835429" y="540000"/>
            <a:ext cx="1528413" cy="664862"/>
          </a:xfrm>
          <a:prstGeom prst="rect">
            <a:avLst/>
          </a:prstGeom>
          <a:noFill/>
          <a:ln w="9525">
            <a:noFill/>
            <a:miter lim="800000"/>
          </a:ln>
        </p:spPr>
        <p:txBody>
          <a:bodyPr rot="0" vert="horz" wrap="square" lIns="91440" tIns="45720" rIns="91440" bIns="45720" anchor="t" anchorCtr="0">
            <a:spAutoFit/>
          </a:bodyPr>
          <a:lstStyle/>
          <a:p>
            <a:pPr>
              <a:lnSpc>
                <a:spcPct val="150000"/>
              </a:lnSpc>
            </a:pPr>
            <a:r>
              <a:rPr lang="zh-CN" sz="2800" kern="1200">
                <a:solidFill>
                  <a:srgbClr val="00AEEF"/>
                </a:solidFill>
                <a:effectLst/>
                <a:latin typeface="Times New Roman" panose="02020603050405020304" pitchFamily="18" charset="0"/>
                <a:ea typeface="黑体" panose="02010609060101010101" pitchFamily="2" charset="-122"/>
                <a:cs typeface="黑体" panose="02010609060101010101" pitchFamily="2" charset="-122"/>
              </a:rPr>
              <a:t>知识点</a:t>
            </a:r>
            <a:r>
              <a:rPr lang="en-US" sz="2800" kern="1200">
                <a:solidFill>
                  <a:srgbClr val="00AEEF"/>
                </a:solidFill>
                <a:effectLst/>
                <a:latin typeface="Times New Roman" panose="02020603050405020304" pitchFamily="18" charset="0"/>
                <a:ea typeface="黑体" panose="02010609060101010101" pitchFamily="2" charset="-122"/>
                <a:cs typeface="黑体" panose="02010609060101010101" pitchFamily="2" charset="-122"/>
              </a:rPr>
              <a:t>3</a:t>
            </a:r>
            <a:endParaRPr lang="zh-CN" sz="1200">
              <a:solidFill>
                <a:srgbClr val="000000"/>
              </a:solidFill>
              <a:effectLst/>
              <a:latin typeface="BZ"/>
              <a:ea typeface="宋体" panose="02010600030101010101" pitchFamily="2" charset="-122"/>
              <a:cs typeface="Times New Roman" panose="02020603050405020304" pitchFamily="18" charset="0"/>
            </a:endParaRPr>
          </a:p>
        </p:txBody>
      </p:sp>
      <p:sp>
        <p:nvSpPr>
          <p:cNvPr id="6" name="文本框 10"/>
          <p:cNvSpPr txBox="1">
            <a:spLocks noChangeArrowheads="1"/>
          </p:cNvSpPr>
          <p:nvPr/>
        </p:nvSpPr>
        <p:spPr bwMode="auto">
          <a:xfrm>
            <a:off x="2540275" y="560599"/>
            <a:ext cx="5293437" cy="664862"/>
          </a:xfrm>
          <a:prstGeom prst="rect">
            <a:avLst/>
          </a:prstGeom>
          <a:noFill/>
          <a:ln w="9525">
            <a:noFill/>
            <a:miter lim="800000"/>
          </a:ln>
        </p:spPr>
        <p:txBody>
          <a:bodyPr rot="0" vert="horz" wrap="none" lIns="91440" tIns="45720" rIns="91440" bIns="45720" anchor="t" anchorCtr="0">
            <a:spAutoFit/>
          </a:bodyPr>
          <a:lstStyle/>
          <a:p>
            <a:pPr>
              <a:lnSpc>
                <a:spcPct val="150000"/>
              </a:lnSpc>
            </a:pPr>
            <a:r>
              <a:rPr lang="zh-CN" sz="2800">
                <a:solidFill>
                  <a:srgbClr val="00AEEF"/>
                </a:solidFill>
                <a:effectLst/>
                <a:latin typeface="Times New Roman" panose="02020603050405020304" pitchFamily="18" charset="0"/>
                <a:ea typeface="黑体" panose="02010609060101010101" pitchFamily="2" charset="-122"/>
                <a:cs typeface="黑体" panose="02010609060101010101" pitchFamily="2" charset="-122"/>
              </a:rPr>
              <a:t>中国工农红军长征[八上P81—84]</a:t>
            </a:r>
            <a:endParaRPr lang="zh-CN" sz="1200">
              <a:solidFill>
                <a:srgbClr val="000000"/>
              </a:solidFill>
              <a:effectLst/>
              <a:latin typeface="BZ"/>
              <a:ea typeface="宋体" panose="02010600030101010101" pitchFamily="2" charset="-122"/>
              <a:cs typeface="Times New Roman" panose="02020603050405020304" pitchFamily="18" charset="0"/>
            </a:endParaRPr>
          </a:p>
        </p:txBody>
      </p:sp>
      <p:sp>
        <p:nvSpPr>
          <p:cNvPr id="12006" name="yt_shape_12006"/>
          <p:cNvSpPr txBox="1"/>
          <p:nvPr/>
        </p:nvSpPr>
        <p:spPr>
          <a:xfrm>
            <a:off x="216000" y="1276097"/>
            <a:ext cx="11760000" cy="1210844"/>
          </a:xfrm>
          <a:prstGeom prst="rect">
            <a:avLst/>
          </a:prstGeom>
        </p:spPr>
        <p:txBody>
          <a:bodyPr vert="horz" wrap="squar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2022</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版课标要求</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F4120C"/>
                </a:solidFill>
                <a:effectLst/>
                <a:latin typeface="Times New Roman" panose="02020603050405020304" pitchFamily="12"/>
                <a:ea typeface="楷体" panose="02010609060101010101" pitchFamily="12" charset="-122"/>
                <a:cs typeface="楷体" panose="02010609060101010101" pitchFamily="12" charset="-122"/>
              </a:rPr>
              <a:t>认识</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遵义会议在中国革命史上的地位</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通过</a:t>
            </a:r>
            <a:r>
              <a:rPr lang="zh-CN" altLang="zh-CN" sz="2800" b="0" i="0" u="none">
                <a:solidFill>
                  <a:srgbClr val="F4120C"/>
                </a:solidFill>
                <a:effectLst/>
                <a:latin typeface="Times New Roman" panose="02020603050405020304" pitchFamily="12"/>
                <a:ea typeface="楷体" panose="02010609060101010101" pitchFamily="12" charset="-122"/>
                <a:cs typeface="楷体" panose="02010609060101010101" pitchFamily="12" charset="-122"/>
              </a:rPr>
              <a:t>了解</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长征途中红军爬雪山过草地等艰难历程的史事</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F4120C"/>
                </a:solidFill>
                <a:effectLst/>
                <a:latin typeface="Times New Roman" panose="02020603050405020304" pitchFamily="12"/>
                <a:ea typeface="楷体" panose="02010609060101010101" pitchFamily="12" charset="-122"/>
                <a:cs typeface="楷体" panose="02010609060101010101" pitchFamily="12" charset="-122"/>
              </a:rPr>
              <a:t>感悟</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长征精神</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07" name="yt_shape_12007"/>
          <p:cNvSpPr txBox="1"/>
          <p:nvPr/>
        </p:nvSpPr>
        <p:spPr>
          <a:xfrm>
            <a:off x="216000" y="540000"/>
            <a:ext cx="2513509"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一</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红军长征</a:t>
            </a:r>
            <a:r>
              <a:rPr lang="zh-CN"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　</a:t>
            </a:r>
            <a:endParaRPr lang="zh-CN"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endParaRPr>
          </a:p>
        </p:txBody>
      </p:sp>
      <p:sp>
        <p:nvSpPr>
          <p:cNvPr id="12008" name="yt_shape_12008"/>
          <p:cNvSpPr txBox="1"/>
          <p:nvPr/>
        </p:nvSpPr>
        <p:spPr>
          <a:xfrm>
            <a:off x="216000" y="1155302"/>
            <a:ext cx="5655394"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时间</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1934</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10</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1936</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10</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09" name="yt_shape_12009"/>
          <p:cNvSpPr txBox="1"/>
          <p:nvPr/>
        </p:nvSpPr>
        <p:spPr>
          <a:xfrm>
            <a:off x="216000" y="1770604"/>
            <a:ext cx="11760000" cy="1191673"/>
          </a:xfrm>
          <a:prstGeom prst="rect">
            <a:avLst/>
          </a:prstGeom>
        </p:spPr>
        <p:txBody>
          <a:bodyPr vert="horz" wrap="squar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原因</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由于</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左</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的错误</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导致红军第五次反</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围剿</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失利</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中共中央和中央红军被迫进行战略转移</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10" name="yt_shape_12010"/>
          <p:cNvSpPr txBox="1"/>
          <p:nvPr/>
        </p:nvSpPr>
        <p:spPr>
          <a:xfrm>
            <a:off x="216000" y="3013065"/>
            <a:ext cx="3141886"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3</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目的</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战略转移</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11" name="yt_shape_12011"/>
          <p:cNvSpPr txBox="1"/>
          <p:nvPr/>
        </p:nvSpPr>
        <p:spPr>
          <a:xfrm>
            <a:off x="216048" y="3628367"/>
            <a:ext cx="11760000" cy="2585085"/>
          </a:xfrm>
          <a:prstGeom prst="rect">
            <a:avLst/>
          </a:prstGeom>
        </p:spPr>
        <p:txBody>
          <a:bodyPr vert="horz" wrap="square" lIns="0" tIns="0" rIns="0" bIns="0" rtlCol="0">
            <a:spAutoFit/>
          </a:bodyPr>
          <a:lstStyle/>
          <a:p>
            <a:pPr algn="just"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4</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路线</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瑞金出发</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冲破四道封锁线</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渡湘江</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强渡乌江</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攻克遵义</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召开遵义会议</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四渡赤水</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佯攻贵阳</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打乱敌人的</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追剿</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计划</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渡过</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金沙江</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跳出敌人的重重包围</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强渡大渡河</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飞夺泸定桥</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翻雪山</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过草地</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突破腊子口</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陕北</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吴起镇</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会师</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甘肃</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会宁</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会师</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12" name="yt_shape_12012"/>
          <p:cNvSpPr txBox="1"/>
          <p:nvPr/>
        </p:nvSpPr>
        <p:spPr>
          <a:xfrm>
            <a:off x="216000" y="540000"/>
            <a:ext cx="11760000" cy="1191673"/>
          </a:xfrm>
          <a:prstGeom prst="rect">
            <a:avLst/>
          </a:prstGeom>
        </p:spPr>
        <p:txBody>
          <a:bodyPr vert="horz" wrap="squar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5</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结果</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1936</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10</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红二方面军和红四方面军到达甘肃会宁地区</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与红一方面军胜利会师</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长征胜利结束</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13" name="yt_shape_12013"/>
          <p:cNvSpPr txBox="1"/>
          <p:nvPr/>
        </p:nvSpPr>
        <p:spPr>
          <a:xfrm>
            <a:off x="216000" y="1782461"/>
            <a:ext cx="987450"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6</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意义</a:t>
            </a:r>
            <a:endPar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2014" name="yt_shape_12014"/>
          <p:cNvSpPr txBox="1"/>
          <p:nvPr/>
        </p:nvSpPr>
        <p:spPr>
          <a:xfrm>
            <a:off x="216000" y="2397763"/>
            <a:ext cx="11760000" cy="1292225"/>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红军长征</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的胜利</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粉碎了国民党反动派消灭红军的企图</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保存了党和红军的基干力量</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使中国革命</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转危为安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15" name="yt_shape_12015"/>
          <p:cNvSpPr txBox="1"/>
          <p:nvPr/>
        </p:nvSpPr>
        <p:spPr>
          <a:xfrm>
            <a:off x="216000" y="3659395"/>
            <a:ext cx="11760000" cy="564514"/>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红军长征播下了革命种子</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铸就了长征精神</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打开了中国革命的新局面</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16" name="yt_shape_12016"/>
          <p:cNvSpPr txBox="1"/>
          <p:nvPr/>
        </p:nvSpPr>
        <p:spPr>
          <a:xfrm>
            <a:off x="216000" y="4274697"/>
            <a:ext cx="11760000" cy="1210844"/>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3</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实现了红军的战略大转移</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宣传了中国共产党的政治主张</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高中统编教材</a:t>
            </a:r>
            <a:endPar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endParaRP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graphicFrame>
        <p:nvGraphicFramePr>
          <p:cNvPr id="11912" name="yt_table_11912"/>
          <p:cNvGraphicFramePr>
            <a:graphicFrameLocks noGrp="1"/>
          </p:cNvGraphicFramePr>
          <p:nvPr/>
        </p:nvGraphicFramePr>
        <p:xfrm>
          <a:off x="216000" y="541541"/>
          <a:ext cx="11760000" cy="3931920"/>
        </p:xfrm>
        <a:graphic>
          <a:graphicData uri="http://schemas.openxmlformats.org/drawingml/2006/table">
            <a:tbl>
              <a:tblPr>
                <a:tableStyleId>{5940675A-B579-460E-94D1-54222C63F5DA}</a:tableStyleId>
              </a:tblPr>
              <a:tblGrid>
                <a:gridCol w="11760000"/>
              </a:tblGrid>
              <a:tr h="467999">
                <a:tc>
                  <a:txBody>
                    <a:bodyPr wrap="square"/>
                    <a:lstStyle/>
                    <a:p>
                      <a:pPr algn="l" eaLnBrk="1" latinLnBrk="0" hangingPunct="0">
                        <a:lnSpc>
                          <a:spcPct val="150000"/>
                        </a:lnSpc>
                      </a:pP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单元特征</a:t>
                      </a:r>
                      <a:endPar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a:p>
                      <a:pPr algn="just"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政治</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①</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国共第一次合作</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掀起国民革命运动</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黄埔军校</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北伐战争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推翻了北洋军阀的统治</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②</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大革命失败后</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中国共产党开始独立领导武装斗争</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进行工农武装革命</a:t>
                      </a:r>
                      <a:endPar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endParaRPr>
                    </a:p>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思想</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中国共产党开始确立以毛泽东为主要代表的马克思主义正确路线在中共中央的领导地位</a:t>
                      </a:r>
                      <a:endPar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endParaRPr>
                    </a:p>
                  </a:txBody>
                  <a:tcPr vert="horz"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r>
            </a:tbl>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912"/>
                                        </p:tgtEl>
                                        <p:attrNameLst>
                                          <p:attrName>style.visibility</p:attrName>
                                        </p:attrNameLst>
                                      </p:cBhvr>
                                      <p:to>
                                        <p:strVal val="visible"/>
                                      </p:to>
                                    </p:set>
                                    <p:animEffect transition="in" filter="circle(in)">
                                      <p:cBhvr>
                                        <p:cTn id="7" dur="2000"/>
                                        <p:tgtEl>
                                          <p:spTgt spid="11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17" name="yt_shape_12017"/>
          <p:cNvSpPr txBox="1"/>
          <p:nvPr/>
        </p:nvSpPr>
        <p:spPr>
          <a:xfrm>
            <a:off x="216000" y="540000"/>
            <a:ext cx="3474720" cy="645795"/>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7</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长征精神</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家国情怀</a:t>
            </a:r>
            <a:endPar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2018" name="yt_shape_12018"/>
          <p:cNvSpPr txBox="1"/>
          <p:nvPr/>
        </p:nvSpPr>
        <p:spPr>
          <a:xfrm>
            <a:off x="216000" y="1155302"/>
            <a:ext cx="11760000" cy="1210844"/>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把全国人民和中华民族的根本利益看得高于一切</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坚定革命的理想和信念</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坚信正义事业必然胜利的精神</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19" name="yt_shape_12019"/>
          <p:cNvSpPr txBox="1"/>
          <p:nvPr/>
        </p:nvSpPr>
        <p:spPr>
          <a:xfrm>
            <a:off x="216000" y="2416934"/>
            <a:ext cx="10413107"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为了救国救民</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不怕任何艰难险阻</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不惜付出一切牺牲的精神</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20" name="yt_shape_12020"/>
          <p:cNvSpPr txBox="1"/>
          <p:nvPr/>
        </p:nvSpPr>
        <p:spPr>
          <a:xfrm>
            <a:off x="216000" y="3032236"/>
            <a:ext cx="8887048"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3</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坚持独立自主</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实事求是</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一切从实际出发的精神</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21" name="yt_shape_12021"/>
          <p:cNvSpPr txBox="1"/>
          <p:nvPr/>
        </p:nvSpPr>
        <p:spPr>
          <a:xfrm>
            <a:off x="216000" y="3647538"/>
            <a:ext cx="7360989"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4</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顾全大局</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严守纪律</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紧密团结的精神</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22" name="yt_shape_12022"/>
          <p:cNvSpPr txBox="1"/>
          <p:nvPr/>
        </p:nvSpPr>
        <p:spPr>
          <a:xfrm>
            <a:off x="216000" y="4262840"/>
            <a:ext cx="11760000" cy="1191673"/>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5</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紧紧依靠人民群众</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同人民群众生死相依</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患难与共</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艰苦奋斗的精神</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31.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23" name="yt_shape_12023"/>
          <p:cNvSpPr txBox="1"/>
          <p:nvPr/>
        </p:nvSpPr>
        <p:spPr>
          <a:xfrm>
            <a:off x="216000" y="540000"/>
            <a:ext cx="3949799"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二</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遵义会议</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4</a:t>
            </a:r>
            <a:r>
              <a:rPr lang="zh-CN" altLang="zh-CN" sz="2800" b="0" i="0" u="none">
                <a:solidFill>
                  <a:srgbClr val="00AEEF"/>
                </a:solidFill>
                <a:effectLst/>
                <a:latin typeface="Times New Roman" panose="02020603050405020304" pitchFamily="12"/>
                <a:ea typeface="楷体" panose="02010609060101010101" pitchFamily="12" charset="-122"/>
                <a:cs typeface="楷体" panose="02010609060101010101" pitchFamily="12" charset="-122"/>
              </a:rPr>
              <a:t>年</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AEEF"/>
                </a:solidFill>
                <a:effectLst/>
                <a:latin typeface="Times New Roman" panose="02020603050405020304" pitchFamily="12"/>
                <a:ea typeface="楷体" panose="02010609060101010101" pitchFamily="12" charset="-122"/>
                <a:cs typeface="楷体" panose="02010609060101010101" pitchFamily="12" charset="-122"/>
              </a:rPr>
              <a:t>考</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24" name="yt_shape_12024"/>
          <p:cNvSpPr txBox="1"/>
          <p:nvPr/>
        </p:nvSpPr>
        <p:spPr>
          <a:xfrm>
            <a:off x="216000" y="1155302"/>
            <a:ext cx="5924699"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时间</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地点</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1935</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年</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月</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贵州遵义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pic>
        <p:nvPicPr>
          <p:cNvPr id="12025" name="yt_image_12025"/>
          <p:cNvPicPr>
            <a:picLocks noChangeAspect="1" noChangeArrowheads="1"/>
          </p:cNvPicPr>
          <p:nvPr/>
        </p:nvPicPr>
        <p:blipFill>
          <a:blip r:embed="rId1"/>
          <a:stretch>
            <a:fillRect/>
          </a:stretch>
        </p:blipFill>
        <p:spPr bwMode="auto">
          <a:xfrm>
            <a:off x="4546847" y="1873540"/>
            <a:ext cx="3098304" cy="44589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27" name="yt_shape_12027"/>
          <p:cNvSpPr txBox="1"/>
          <p:nvPr/>
        </p:nvSpPr>
        <p:spPr>
          <a:xfrm>
            <a:off x="216000" y="540000"/>
            <a:ext cx="1705595"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主要内容</a:t>
            </a:r>
            <a:endPar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2028" name="yt_shape_12028"/>
          <p:cNvSpPr txBox="1"/>
          <p:nvPr/>
        </p:nvSpPr>
        <p:spPr>
          <a:xfrm>
            <a:off x="216000" y="1155302"/>
            <a:ext cx="11760000" cy="1191673"/>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集中全力纠正博古等人在军事上和组织上</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左</a:t>
            </a:r>
            <a:r>
              <a:rPr lang="en-US"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的错误</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肯定了</a:t>
            </a:r>
            <a:r>
              <a:rPr lang="zh-CN" altLang="zh-CN" sz="2800" b="0" i="0" u="wavy">
                <a:solidFill>
                  <a:srgbClr val="00AEEF"/>
                </a:solidFill>
                <a:effectLst/>
                <a:uFill>
                  <a:solidFill>
                    <a:srgbClr val="00B0F0"/>
                  </a:solidFill>
                </a:uFill>
                <a:latin typeface="Times New Roman" panose="02020603050405020304" pitchFamily="12"/>
                <a:ea typeface="宋体" panose="02010600030101010101" pitchFamily="2" charset="-122"/>
                <a:cs typeface="宋体" panose="02010600030101010101" pitchFamily="2" charset="-122"/>
              </a:rPr>
              <a:t>毛泽东</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的正确军事主张</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29" name="yt_shape_12029"/>
          <p:cNvSpPr txBox="1"/>
          <p:nvPr/>
        </p:nvSpPr>
        <p:spPr>
          <a:xfrm>
            <a:off x="216000" y="2397763"/>
            <a:ext cx="11759629"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增选毛泽东为中央政治局常委</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取消了博古</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李德的军事最高指挥权</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30" name="yt_shape_12030"/>
          <p:cNvSpPr txBox="1"/>
          <p:nvPr/>
        </p:nvSpPr>
        <p:spPr>
          <a:xfrm>
            <a:off x="216000" y="3013065"/>
            <a:ext cx="987450"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3</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意义</a:t>
            </a:r>
            <a:endPar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2031" name="yt_shape_12031"/>
          <p:cNvSpPr txBox="1"/>
          <p:nvPr/>
        </p:nvSpPr>
        <p:spPr>
          <a:xfrm>
            <a:off x="216000" y="3628367"/>
            <a:ext cx="11760000" cy="1292225"/>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遵义会议</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开始确立以毛泽东为主要代表的马克思主义正确路线在中共中央的领导地位</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12032" name="yt_shape_12032"/>
          <p:cNvSpPr txBox="1"/>
          <p:nvPr/>
        </p:nvSpPr>
        <p:spPr>
          <a:xfrm>
            <a:off x="216048" y="4870828"/>
            <a:ext cx="11760000" cy="1292225"/>
          </a:xfrm>
          <a:prstGeom prst="rect">
            <a:avLst/>
          </a:prstGeom>
        </p:spPr>
        <p:txBody>
          <a:bodyPr vert="horz" wrap="square" lIns="0" tIns="0" rIns="0" bIns="0" rtlCol="0">
            <a:spAutoFit/>
          </a:bodyPr>
          <a:lstStyle/>
          <a:p>
            <a:pPr algn="just"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在极其危急的情况下</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挽救了党</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挽救了红军</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挽救了中国革命</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是中国共产党历史上一个</a:t>
            </a:r>
            <a:r>
              <a:rPr lang="zh-CN" altLang="zh-CN" sz="2800" b="1" i="0" u="none">
                <a:solidFill>
                  <a:srgbClr val="FF0000"/>
                </a:solidFill>
                <a:effectLst>
                  <a:outerShdw blurRad="38100" dist="38100" dir="2700000" algn="tl">
                    <a:srgbClr val="000000">
                      <a:alpha val="43137"/>
                    </a:srgbClr>
                  </a:outerShdw>
                </a:effectLst>
                <a:latin typeface="Times New Roman" panose="02020603050405020304" pitchFamily="12"/>
                <a:ea typeface="宋体" panose="02010600030101010101" pitchFamily="2" charset="-122"/>
                <a:cs typeface="宋体" panose="02010600030101010101" pitchFamily="2" charset="-122"/>
              </a:rPr>
              <a:t>生死攸关的转折点</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楷体" panose="02010609060101010101" pitchFamily="1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2022</a:t>
            </a:r>
            <a:r>
              <a:rPr lang="en-US" altLang="zh-CN" sz="2800" b="1" i="0" u="none">
                <a:solidFill>
                  <a:srgbClr val="00AEEF"/>
                </a:solidFill>
                <a:effectLst/>
                <a:latin typeface="Times New Roman" panose="02020603050405020304" pitchFamily="12"/>
                <a:ea typeface="Times New Roman" panose="02020603050405020304" pitchFamily="12"/>
                <a:cs typeface="Times New Roman" panose="02020603050405020304" pitchFamily="12"/>
              </a:rPr>
              <a:t>.</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19</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AEEF"/>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AEEF"/>
                </a:solidFill>
                <a:effectLst/>
                <a:latin typeface="楷体" panose="02010609060101010101" pitchFamily="12" charset="-122"/>
                <a:ea typeface="宋体" panose="02010600030101010101" pitchFamily="2" charset="-122"/>
                <a:cs typeface="宋体" panose="02010600030101010101" pitchFamily="2" charset="-122"/>
              </a:rPr>
              <a:t>]</a:t>
            </a:r>
            <a:endParaRPr lang="en-US" altLang="zh-CN" sz="2800" b="0" i="0" u="none">
              <a:solidFill>
                <a:srgbClr val="00AEEF"/>
              </a:solidFill>
              <a:effectLst/>
              <a:latin typeface="楷体" panose="02010609060101010101" pitchFamily="1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3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55415" y="2372222"/>
            <a:ext cx="7031128" cy="1110291"/>
            <a:chOff x="2540503" y="4005752"/>
            <a:chExt cx="7031128" cy="1110291"/>
          </a:xfrm>
        </p:grpSpPr>
        <p:pic>
          <p:nvPicPr>
            <p:cNvPr id="3" name="图片 2"/>
            <p:cNvPicPr>
              <a:picLocks noChangeAspect="1"/>
            </p:cNvPicPr>
            <p:nvPr/>
          </p:nvPicPr>
          <p:blipFill>
            <a:blip r:embed="rId1"/>
            <a:stretch>
              <a:fillRect/>
            </a:stretch>
          </p:blipFill>
          <p:spPr>
            <a:xfrm>
              <a:off x="2540503" y="4005752"/>
              <a:ext cx="6881170" cy="1110291"/>
            </a:xfrm>
            <a:prstGeom prst="rect">
              <a:avLst/>
            </a:prstGeom>
          </p:spPr>
        </p:pic>
        <p:sp>
          <p:nvSpPr>
            <p:cNvPr id="4" name="文本框 492548"/>
            <p:cNvSpPr txBox="1">
              <a:spLocks noChangeArrowheads="1"/>
            </p:cNvSpPr>
            <p:nvPr/>
          </p:nvSpPr>
          <p:spPr bwMode="auto">
            <a:xfrm>
              <a:off x="4818655" y="4189739"/>
              <a:ext cx="4752976"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ea typeface="宋体" panose="02010600030101010101" pitchFamily="2" charset="-122"/>
                </a:defRPr>
              </a:lvl1pPr>
              <a:lvl2pPr marL="742950" indent="-285750">
                <a:defRPr sz="2800" b="1">
                  <a:solidFill>
                    <a:srgbClr val="FF0000"/>
                  </a:solidFill>
                  <a:latin typeface="Times New Roman" panose="02020603050405020304" pitchFamily="18" charset="0"/>
                  <a:ea typeface="宋体" panose="02010600030101010101" pitchFamily="2" charset="-122"/>
                </a:defRPr>
              </a:lvl2pPr>
              <a:lvl3pPr marL="1143000" indent="-228600">
                <a:defRPr sz="2800" b="1">
                  <a:solidFill>
                    <a:srgbClr val="FF0000"/>
                  </a:solidFill>
                  <a:latin typeface="Times New Roman" panose="02020603050405020304" pitchFamily="18" charset="0"/>
                  <a:ea typeface="宋体" panose="02010600030101010101" pitchFamily="2" charset="-122"/>
                </a:defRPr>
              </a:lvl3pPr>
              <a:lvl4pPr marL="1600200" indent="-228600">
                <a:defRPr sz="2800" b="1">
                  <a:solidFill>
                    <a:srgbClr val="FF0000"/>
                  </a:solidFill>
                  <a:latin typeface="Times New Roman" panose="02020603050405020304" pitchFamily="18" charset="0"/>
                  <a:ea typeface="宋体" panose="02010600030101010101" pitchFamily="2" charset="-122"/>
                </a:defRPr>
              </a:lvl4pPr>
              <a:lvl5pPr marL="2057400" indent="-228600">
                <a:defRPr sz="2800" b="1">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9pPr>
            </a:lstStyle>
            <a:p>
              <a:pPr algn="ctr" eaLnBrk="0" fontAlgn="base" hangingPunct="0">
                <a:spcBef>
                  <a:spcPct val="0"/>
                </a:spcBef>
                <a:spcAft>
                  <a:spcPct val="0"/>
                </a:spcAft>
              </a:pPr>
              <a:r>
                <a:rPr lang="zh-CN" altLang="en-US" sz="4000">
                  <a:solidFill>
                    <a:prstClr val="white"/>
                  </a:solidFill>
                  <a:latin typeface="黑体" panose="02010609060101010101" pitchFamily="2" charset="-122"/>
                  <a:ea typeface="黑体" panose="02010609060101010101" pitchFamily="2" charset="-122"/>
                </a:rPr>
                <a:t>重点难点</a:t>
              </a:r>
              <a:r>
                <a:rPr lang="en-US" altLang="zh-CN" sz="4000">
                  <a:solidFill>
                    <a:prstClr val="white"/>
                  </a:solidFill>
                  <a:latin typeface="黑体" panose="02010609060101010101" pitchFamily="2" charset="-122"/>
                  <a:ea typeface="黑体" panose="02010609060101010101" pitchFamily="2" charset="-122"/>
                </a:rPr>
                <a:t>·</a:t>
              </a:r>
              <a:r>
                <a:rPr lang="zh-CN" altLang="en-US" sz="4000">
                  <a:solidFill>
                    <a:prstClr val="white"/>
                  </a:solidFill>
                  <a:latin typeface="黑体" panose="02010609060101010101" pitchFamily="2" charset="-122"/>
                  <a:ea typeface="黑体" panose="02010609060101010101" pitchFamily="2" charset="-122"/>
                </a:rPr>
                <a:t>提能力</a:t>
              </a:r>
              <a:endParaRPr lang="zh-CN" altLang="en-US" sz="4000">
                <a:solidFill>
                  <a:prstClr val="white"/>
                </a:solidFill>
                <a:latin typeface="黑体" panose="02010609060101010101" pitchFamily="2" charset="-122"/>
                <a:ea typeface="黑体" panose="02010609060101010101" pitchFamily="2" charset="-122"/>
              </a:endParaRPr>
            </a:p>
          </p:txBody>
        </p:sp>
      </p:grpSp>
    </p:spTree>
    <p:custDataLst>
      <p:tags r:id="rId2"/>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16000" y="543980"/>
            <a:ext cx="2756535" cy="641180"/>
          </a:xfrm>
          <a:prstGeom prst="rect">
            <a:avLst/>
          </a:prstGeom>
        </p:spPr>
      </p:pic>
      <p:sp>
        <p:nvSpPr>
          <p:cNvPr id="5" name="yt_shape_10097"/>
          <p:cNvSpPr txBox="1"/>
          <p:nvPr/>
        </p:nvSpPr>
        <p:spPr>
          <a:xfrm>
            <a:off x="1275129" y="502929"/>
            <a:ext cx="1436291" cy="572529"/>
          </a:xfrm>
          <a:prstGeom prst="rect">
            <a:avLst/>
          </a:prstGeom>
        </p:spPr>
        <p:txBody>
          <a:bodyPr vert="horz" wrap="none" lIns="0" tIns="0" rIns="0" bIns="0" rtlCol="0">
            <a:spAutoFit/>
          </a:bodyPr>
          <a:lstStyle/>
          <a:p>
            <a:pPr hangingPunct="0">
              <a:lnSpc>
                <a:spcPct val="150000"/>
              </a:lnSpc>
            </a:pPr>
            <a:r>
              <a:rPr lang="zh-CN" sz="2800" kern="1200">
                <a:solidFill>
                  <a:srgbClr val="FFFFFF"/>
                </a:solidFill>
                <a:effectLst/>
                <a:latin typeface="Times New Roman" panose="02020603050405020304" pitchFamily="18" charset="0"/>
                <a:ea typeface="黑体" panose="02010609060101010101" pitchFamily="2" charset="-122"/>
                <a:cs typeface="黑体" panose="02010609060101010101" pitchFamily="2" charset="-122"/>
              </a:rPr>
              <a:t>难点突破</a:t>
            </a:r>
            <a:endParaRPr lang="zh-CN" sz="1200">
              <a:solidFill>
                <a:srgbClr val="000000"/>
              </a:solidFill>
              <a:effectLst/>
              <a:latin typeface="BZ"/>
              <a:ea typeface="宋体" panose="02010600030101010101" pitchFamily="2" charset="-122"/>
              <a:cs typeface="Times New Roman" panose="02020603050405020304" pitchFamily="18" charset="0"/>
            </a:endParaRPr>
          </a:p>
        </p:txBody>
      </p:sp>
      <p:sp>
        <p:nvSpPr>
          <p:cNvPr id="2" name="yt_shape_12035"/>
          <p:cNvSpPr txBox="1"/>
          <p:nvPr/>
        </p:nvSpPr>
        <p:spPr>
          <a:xfrm>
            <a:off x="216000" y="1238568"/>
            <a:ext cx="8617744"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中国革命走农村包围城市道路的历史必然性</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AEEF"/>
                </a:solidFill>
                <a:effectLst/>
                <a:latin typeface="Segoe UI Symbol" panose="020B0502040204020203" pitchFamily="12"/>
                <a:ea typeface="黑体" panose="02010609060101010101" pitchFamily="2" charset="-122"/>
                <a:cs typeface="Segoe UI Symbol" panose="020B0502040204020203" pitchFamily="12"/>
              </a:rPr>
              <a:t>历史解释</a:t>
            </a:r>
            <a:endParaRPr lang="zh-CN" altLang="zh-CN" sz="2800" b="0" i="0" u="none">
              <a:solidFill>
                <a:srgbClr val="00AEEF"/>
              </a:solidFill>
              <a:effectLst/>
              <a:latin typeface="Segoe UI Symbol" panose="020B0502040204020203" pitchFamily="12"/>
              <a:ea typeface="黑体" panose="02010609060101010101" pitchFamily="2" charset="-122"/>
              <a:cs typeface="Segoe UI Symbol" panose="020B0502040204020203" pitchFamily="12"/>
            </a:endParaRPr>
          </a:p>
        </p:txBody>
      </p:sp>
      <p:sp>
        <p:nvSpPr>
          <p:cNvPr id="3" name="yt_shape_12036"/>
          <p:cNvSpPr txBox="1"/>
          <p:nvPr/>
        </p:nvSpPr>
        <p:spPr>
          <a:xfrm>
            <a:off x="216048" y="1853870"/>
            <a:ext cx="11760000" cy="1838004"/>
          </a:xfrm>
          <a:prstGeom prst="rect">
            <a:avLst/>
          </a:prstGeom>
        </p:spPr>
        <p:txBody>
          <a:bodyPr vert="horz" wrap="square" lIns="0" tIns="0" rIns="0" bIns="0" rtlCol="0">
            <a:spAutoFit/>
          </a:bodyPr>
          <a:lstStyle/>
          <a:p>
            <a:pPr algn="just"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1</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在半殖民地半封建社会的中国</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资本主义经济发展缓慢</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城市无产阶级力量弱小</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敌人力量强大</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在敌人统治力量薄弱的农村保存和发展革命力量</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是当时唯一的选择</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6" name="yt_shape_12037"/>
          <p:cNvSpPr txBox="1"/>
          <p:nvPr/>
        </p:nvSpPr>
        <p:spPr>
          <a:xfrm>
            <a:off x="216000" y="3742662"/>
            <a:ext cx="11760000" cy="1191673"/>
          </a:xfrm>
          <a:prstGeom prst="rect">
            <a:avLst/>
          </a:prstGeom>
        </p:spPr>
        <p:txBody>
          <a:bodyPr vert="horz" wrap="square" lIns="0" tIns="0" rIns="0" bIns="0" rtlCol="0">
            <a:spAutoFit/>
          </a:bodyPr>
          <a:lstStyle/>
          <a:p>
            <a:pPr algn="l" eaLnBrk="1" latinLnBrk="0" hangingPunct="0">
              <a:lnSpc>
                <a:spcPct val="150000"/>
              </a:lnSpc>
            </a:pP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中国内部没有民主制度</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没有组织工人罢工的合法条件</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中国工人阶级没有在城市进行大规模政治斗争的条件</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5.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16000" y="543980"/>
            <a:ext cx="2756535" cy="641180"/>
          </a:xfrm>
          <a:prstGeom prst="rect">
            <a:avLst/>
          </a:prstGeom>
        </p:spPr>
      </p:pic>
      <p:sp>
        <p:nvSpPr>
          <p:cNvPr id="5" name="yt_shape_10097"/>
          <p:cNvSpPr txBox="1"/>
          <p:nvPr/>
        </p:nvSpPr>
        <p:spPr>
          <a:xfrm>
            <a:off x="1275129" y="540000"/>
            <a:ext cx="1436291" cy="572529"/>
          </a:xfrm>
          <a:prstGeom prst="rect">
            <a:avLst/>
          </a:prstGeom>
        </p:spPr>
        <p:txBody>
          <a:bodyPr vert="horz" wrap="none" lIns="0" tIns="0" rIns="0" bIns="0" rtlCol="0">
            <a:spAutoFit/>
          </a:bodyPr>
          <a:lstStyle/>
          <a:p>
            <a:pPr hangingPunct="0">
              <a:lnSpc>
                <a:spcPct val="150000"/>
              </a:lnSpc>
            </a:pPr>
            <a:r>
              <a:rPr lang="zh-CN" sz="2800" kern="1200">
                <a:solidFill>
                  <a:srgbClr val="FFFFFF"/>
                </a:solidFill>
                <a:effectLst/>
                <a:latin typeface="Times New Roman" panose="02020603050405020304" pitchFamily="18" charset="0"/>
                <a:ea typeface="黑体" panose="02010609060101010101" pitchFamily="2" charset="-122"/>
                <a:cs typeface="黑体" panose="02010609060101010101" pitchFamily="2" charset="-122"/>
              </a:rPr>
              <a:t>难点突破</a:t>
            </a:r>
            <a:endParaRPr lang="zh-CN" sz="1200">
              <a:solidFill>
                <a:srgbClr val="000000"/>
              </a:solidFill>
              <a:effectLst/>
              <a:latin typeface="BZ"/>
              <a:ea typeface="宋体" panose="02010600030101010101" pitchFamily="2" charset="-122"/>
              <a:cs typeface="Times New Roman" panose="02020603050405020304" pitchFamily="18" charset="0"/>
            </a:endParaRPr>
          </a:p>
        </p:txBody>
      </p:sp>
      <p:sp>
        <p:nvSpPr>
          <p:cNvPr id="12039" name="yt_shape_12039"/>
          <p:cNvSpPr txBox="1"/>
          <p:nvPr/>
        </p:nvSpPr>
        <p:spPr>
          <a:xfrm>
            <a:off x="216000" y="1235805"/>
            <a:ext cx="10533333"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近代中国在先进思想理论指导下不断探索民族复兴道路</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五育</a:t>
            </a:r>
            <a:r>
              <a:rPr lang="en-US" altLang="zh-CN" sz="2800" b="0" i="0" u="none">
                <a:solidFill>
                  <a:srgbClr val="00AEEF"/>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德育</a:t>
            </a:r>
            <a:endPar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endParaRPr>
          </a:p>
        </p:txBody>
      </p:sp>
      <p:pic>
        <p:nvPicPr>
          <p:cNvPr id="12040" name="yt_image_12040"/>
          <p:cNvPicPr>
            <a:picLocks noChangeAspect="1" noChangeArrowheads="1"/>
          </p:cNvPicPr>
          <p:nvPr/>
        </p:nvPicPr>
        <p:blipFill>
          <a:blip r:embed="rId2"/>
          <a:stretch>
            <a:fillRect/>
          </a:stretch>
        </p:blipFill>
        <p:spPr bwMode="auto">
          <a:xfrm>
            <a:off x="750545" y="1917000"/>
            <a:ext cx="10690909" cy="42834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040"/>
                                        </p:tgtEl>
                                        <p:attrNameLst>
                                          <p:attrName>style.visibility</p:attrName>
                                        </p:attrNameLst>
                                      </p:cBhvr>
                                      <p:to>
                                        <p:strVal val="visible"/>
                                      </p:to>
                                    </p:set>
                                    <p:animEffect transition="in" filter="circle(in)">
                                      <p:cBhvr>
                                        <p:cTn id="7" dur="2000"/>
                                        <p:tgtEl>
                                          <p:spTgt spid="12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42" name="yt_shape_12042"/>
          <p:cNvSpPr txBox="1"/>
          <p:nvPr/>
        </p:nvSpPr>
        <p:spPr>
          <a:xfrm>
            <a:off x="216000" y="540000"/>
            <a:ext cx="4578176"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近代各阶层救亡图存的探索</a:t>
            </a:r>
            <a:endPar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p:txBody>
      </p:sp>
      <p:pic>
        <p:nvPicPr>
          <p:cNvPr id="12043" name="yt_image_12043"/>
          <p:cNvPicPr>
            <a:picLocks noChangeAspect="1" noChangeArrowheads="1"/>
          </p:cNvPicPr>
          <p:nvPr/>
        </p:nvPicPr>
        <p:blipFill>
          <a:blip r:embed="rId1"/>
          <a:stretch>
            <a:fillRect/>
          </a:stretch>
        </p:blipFill>
        <p:spPr bwMode="auto">
          <a:xfrm>
            <a:off x="215999" y="1307666"/>
            <a:ext cx="11760000" cy="363009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043"/>
                                        </p:tgtEl>
                                        <p:attrNameLst>
                                          <p:attrName>style.visibility</p:attrName>
                                        </p:attrNameLst>
                                      </p:cBhvr>
                                      <p:to>
                                        <p:strVal val="visible"/>
                                      </p:to>
                                    </p:set>
                                    <p:animEffect transition="in" filter="circle(in)">
                                      <p:cBhvr>
                                        <p:cTn id="7" dur="2000"/>
                                        <p:tgtEl>
                                          <p:spTgt spid="12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46" name="yt_shape_12046"/>
          <p:cNvSpPr txBox="1"/>
          <p:nvPr/>
        </p:nvSpPr>
        <p:spPr>
          <a:xfrm>
            <a:off x="216048" y="1194908"/>
            <a:ext cx="11760000" cy="1857175"/>
          </a:xfrm>
          <a:prstGeom prst="rect">
            <a:avLst/>
          </a:prstGeom>
        </p:spPr>
        <p:txBody>
          <a:bodyPr vert="horz" wrap="square" lIns="0" tIns="0" rIns="0" bIns="0" rtlCol="0">
            <a:spAutoFit/>
          </a:bodyPr>
          <a:lstStyle/>
          <a:p>
            <a:pPr algn="just" eaLnBrk="1" latinLnBrk="0" hangingPunct="0">
              <a:lnSpc>
                <a:spcPct val="150000"/>
              </a:lnSpc>
            </a:pP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在探索救亡图存的过程中</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中国经历了学习西方—学习俄国—走自己的道路的历程</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说明近代中国的救亡图存</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必须联合各阶层力量</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由中国共产党领导</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走符合本国国情的道路</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才可能取得革命的成功</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
        <p:nvSpPr>
          <p:cNvPr id="2" name="yt_shape_12045"/>
          <p:cNvSpPr txBox="1"/>
          <p:nvPr/>
        </p:nvSpPr>
        <p:spPr>
          <a:xfrm>
            <a:off x="216000" y="540000"/>
            <a:ext cx="8258671"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对中国近代各阶层救亡图存探索的认识</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唯物史观</a:t>
            </a:r>
            <a:endPar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046">
                                            <p:txEl>
                                              <p:pRg st="0" end="0"/>
                                            </p:txEl>
                                          </p:spTgt>
                                        </p:tgtEl>
                                        <p:attrNameLst>
                                          <p:attrName>style.visibility</p:attrName>
                                        </p:attrNameLst>
                                      </p:cBhvr>
                                      <p:to>
                                        <p:strVal val="visible"/>
                                      </p:to>
                                    </p:set>
                                    <p:animEffect transition="in" filter="circle(in)">
                                      <p:cBhvr>
                                        <p:cTn id="7" dur="2000"/>
                                        <p:tgtEl>
                                          <p:spTgt spid="120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47" name="yt_shape_12047"/>
          <p:cNvSpPr txBox="1"/>
          <p:nvPr/>
        </p:nvSpPr>
        <p:spPr>
          <a:xfrm>
            <a:off x="216000" y="540000"/>
            <a:ext cx="8289129" cy="564514"/>
          </a:xfrm>
          <a:prstGeom prst="rect">
            <a:avLst/>
          </a:prstGeom>
        </p:spPr>
        <p:txBody>
          <a:bodyPr vert="horz" wrap="non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3</a:t>
            </a:r>
            <a:r>
              <a:rPr lang="en-US" altLang="zh-CN" sz="2800" b="1"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与中国近代革命事件相关的诗句</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跨学科整合</a:t>
            </a:r>
            <a:r>
              <a:rPr lang="en-US" altLang="zh-CN" sz="2800" b="0" i="0" u="none">
                <a:solidFill>
                  <a:srgbClr val="00AEEF"/>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语文</a:t>
            </a:r>
            <a:endPar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endParaRPr>
          </a:p>
        </p:txBody>
      </p:sp>
      <p:pic>
        <p:nvPicPr>
          <p:cNvPr id="12048" name="yt_image_12048"/>
          <p:cNvPicPr>
            <a:picLocks noChangeAspect="1" noChangeArrowheads="1"/>
          </p:cNvPicPr>
          <p:nvPr/>
        </p:nvPicPr>
        <p:blipFill>
          <a:blip r:embed="rId1"/>
          <a:stretch>
            <a:fillRect/>
          </a:stretch>
        </p:blipFill>
        <p:spPr bwMode="auto">
          <a:xfrm>
            <a:off x="215999" y="1307666"/>
            <a:ext cx="11760000" cy="49839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048"/>
                                        </p:tgtEl>
                                        <p:attrNameLst>
                                          <p:attrName>style.visibility</p:attrName>
                                        </p:attrNameLst>
                                      </p:cBhvr>
                                      <p:to>
                                        <p:strVal val="visible"/>
                                      </p:to>
                                    </p:set>
                                    <p:animEffect transition="in" filter="circle(in)">
                                      <p:cBhvr>
                                        <p:cTn id="7" dur="2000"/>
                                        <p:tgtEl>
                                          <p:spTgt spid="12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2050" name="yt_shape_12050"/>
          <p:cNvSpPr txBox="1"/>
          <p:nvPr/>
        </p:nvSpPr>
        <p:spPr>
          <a:xfrm>
            <a:off x="216000" y="540000"/>
            <a:ext cx="9694962" cy="564514"/>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与中国近代革命事件相关的诗句体现了什么精神</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rPr>
              <a:t>家国情怀</a:t>
            </a:r>
            <a:endParaRPr lang="zh-CN" altLang="zh-CN" sz="2800" b="0" i="0" u="none">
              <a:solidFill>
                <a:srgbClr val="00AEEF"/>
              </a:solidFill>
              <a:effectLst/>
              <a:latin typeface="Times New Roman" panose="02020603050405020304" pitchFamily="12"/>
              <a:ea typeface="黑体" panose="02010609060101010101" pitchFamily="2" charset="-122"/>
              <a:cs typeface="黑体" panose="02010609060101010101" pitchFamily="2" charset="-122"/>
            </a:endParaRPr>
          </a:p>
        </p:txBody>
      </p:sp>
      <p:sp>
        <p:nvSpPr>
          <p:cNvPr id="12051" name="yt_shape_12051"/>
          <p:cNvSpPr txBox="1"/>
          <p:nvPr/>
        </p:nvSpPr>
        <p:spPr>
          <a:xfrm>
            <a:off x="216000" y="1155302"/>
            <a:ext cx="10054034" cy="545342"/>
          </a:xfrm>
          <a:prstGeom prst="rect">
            <a:avLst/>
          </a:prstGeom>
        </p:spPr>
        <p:txBody>
          <a:bodyPr vert="horz" wrap="none" lIns="0" tIns="0" rIns="0" bIns="0" rtlCol="0">
            <a:spAutoFit/>
          </a:bodyPr>
          <a:lstStyle/>
          <a:p>
            <a:pPr algn="l" eaLnBrk="1" latinLnBrk="0" hangingPunct="0">
              <a:lnSpc>
                <a:spcPct val="150000"/>
              </a:lnSpc>
            </a:pP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体现了革命者们大无畏的英雄主义气概以及革命乐观主义精神</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051"/>
                                        </p:tgtEl>
                                        <p:attrNameLst>
                                          <p:attrName>style.visibility</p:attrName>
                                        </p:attrNameLst>
                                      </p:cBhvr>
                                      <p:to>
                                        <p:strVal val="visible"/>
                                      </p:to>
                                    </p:set>
                                    <p:animEffect transition="in" filter="circle(in)">
                                      <p:cBhvr>
                                        <p:cTn id="7" dur="2000"/>
                                        <p:tgtEl>
                                          <p:spTgt spid="1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graphicFrame>
        <p:nvGraphicFramePr>
          <p:cNvPr id="11912" name="yt_table_11912"/>
          <p:cNvGraphicFramePr>
            <a:graphicFrameLocks noGrp="1"/>
          </p:cNvGraphicFramePr>
          <p:nvPr/>
        </p:nvGraphicFramePr>
        <p:xfrm>
          <a:off x="216000" y="541541"/>
          <a:ext cx="11760000" cy="5852160"/>
        </p:xfrm>
        <a:graphic>
          <a:graphicData uri="http://schemas.openxmlformats.org/drawingml/2006/table">
            <a:tbl>
              <a:tblPr>
                <a:tableStyleId>{5940675A-B579-460E-94D1-54222C63F5DA}</a:tableStyleId>
              </a:tblPr>
              <a:tblGrid>
                <a:gridCol w="11760000"/>
              </a:tblGrid>
              <a:tr h="467999">
                <a:tc>
                  <a:txBody>
                    <a:bodyPr wrap="square"/>
                    <a:lstStyle/>
                    <a:p>
                      <a:pPr algn="l" eaLnBrk="1" latinLnBrk="0" hangingPunct="0">
                        <a:lnSpc>
                          <a:spcPct val="150000"/>
                        </a:lnSpc>
                      </a:pP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知识体系</a:t>
                      </a:r>
                      <a:endParaRPr lang="en-US"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a:p>
                      <a:pPr algn="l" eaLnBrk="1" latinLnBrk="0" hangingPunct="0">
                        <a:lnSpc>
                          <a:spcPct val="150000"/>
                        </a:lnSpc>
                      </a:pPr>
                      <a:endParaRPr lang="en-US"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a:p>
                      <a:pPr algn="l" eaLnBrk="1" latinLnBrk="0" hangingPunct="0">
                        <a:lnSpc>
                          <a:spcPct val="150000"/>
                        </a:lnSpc>
                      </a:pPr>
                      <a:endParaRPr lang="en-US"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a:p>
                      <a:pPr algn="l" eaLnBrk="1" latinLnBrk="0" hangingPunct="0">
                        <a:lnSpc>
                          <a:spcPct val="150000"/>
                        </a:lnSpc>
                      </a:pPr>
                      <a:endParaRPr lang="en-US"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a:p>
                      <a:pPr algn="l" eaLnBrk="1" latinLnBrk="0" hangingPunct="0">
                        <a:lnSpc>
                          <a:spcPct val="150000"/>
                        </a:lnSpc>
                      </a:pPr>
                      <a:endParaRPr lang="en-US"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a:p>
                      <a:pPr algn="l" eaLnBrk="1" latinLnBrk="0" hangingPunct="0">
                        <a:lnSpc>
                          <a:spcPct val="150000"/>
                        </a:lnSpc>
                      </a:pPr>
                      <a:endParaRPr lang="en-US"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a:p>
                      <a:pPr algn="l" eaLnBrk="1" latinLnBrk="0" hangingPunct="0">
                        <a:lnSpc>
                          <a:spcPct val="150000"/>
                        </a:lnSpc>
                      </a:pPr>
                      <a:endParaRPr lang="en-US"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a:p>
                      <a:pPr algn="l" eaLnBrk="1" latinLnBrk="0" hangingPunct="0">
                        <a:lnSpc>
                          <a:spcPct val="150000"/>
                        </a:lnSpc>
                      </a:pPr>
                      <a:endParaRPr lang="en-US"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a:p>
                      <a:pPr algn="l" eaLnBrk="1" latinLnBrk="0" hangingPunct="0">
                        <a:lnSpc>
                          <a:spcPct val="150000"/>
                        </a:lnSpc>
                      </a:pPr>
                      <a:endParaRPr lang="en-US"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endParaRPr>
                    </a:p>
                  </a:txBody>
                  <a:tcPr vert="horz"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r>
            </a:tbl>
          </a:graphicData>
        </a:graphic>
      </p:graphicFrame>
      <p:pic>
        <p:nvPicPr>
          <p:cNvPr id="11910" name="yt_image_11910"/>
          <p:cNvPicPr>
            <a:picLocks noChangeAspect="1" noChangeArrowheads="1"/>
          </p:cNvPicPr>
          <p:nvPr>
            <p:custDataLst>
              <p:tags r:id="rId1"/>
            </p:custDataLst>
          </p:nvPr>
        </p:nvPicPr>
        <p:blipFill>
          <a:blip r:embed="rId2"/>
          <a:stretch>
            <a:fillRect/>
          </a:stretch>
        </p:blipFill>
        <p:spPr bwMode="auto">
          <a:xfrm>
            <a:off x="3198598" y="959390"/>
            <a:ext cx="7174414" cy="52191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910"/>
                                        </p:tgtEl>
                                        <p:attrNameLst>
                                          <p:attrName>style.visibility</p:attrName>
                                        </p:attrNameLst>
                                      </p:cBhvr>
                                      <p:to>
                                        <p:strVal val="visible"/>
                                      </p:to>
                                    </p:set>
                                    <p:animEffect transition="in" filter="circle(in)">
                                      <p:cBhvr>
                                        <p:cTn id="7" dur="2000"/>
                                        <p:tgtEl>
                                          <p:spTgt spid="11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55415" y="2372222"/>
            <a:ext cx="7092911" cy="1110291"/>
            <a:chOff x="2540503" y="4005752"/>
            <a:chExt cx="7092911" cy="1110291"/>
          </a:xfrm>
        </p:grpSpPr>
        <p:pic>
          <p:nvPicPr>
            <p:cNvPr id="3" name="图片 2"/>
            <p:cNvPicPr>
              <a:picLocks noChangeAspect="1"/>
            </p:cNvPicPr>
            <p:nvPr/>
          </p:nvPicPr>
          <p:blipFill>
            <a:blip r:embed="rId1"/>
            <a:stretch>
              <a:fillRect/>
            </a:stretch>
          </p:blipFill>
          <p:spPr>
            <a:xfrm>
              <a:off x="2540503" y="4005752"/>
              <a:ext cx="6881170" cy="1110291"/>
            </a:xfrm>
            <a:prstGeom prst="rect">
              <a:avLst/>
            </a:prstGeom>
          </p:spPr>
        </p:pic>
        <p:sp>
          <p:nvSpPr>
            <p:cNvPr id="4" name="文本框 492548"/>
            <p:cNvSpPr txBox="1">
              <a:spLocks noChangeArrowheads="1"/>
            </p:cNvSpPr>
            <p:nvPr/>
          </p:nvSpPr>
          <p:spPr bwMode="auto">
            <a:xfrm>
              <a:off x="4880438" y="4189739"/>
              <a:ext cx="4752976"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ea typeface="宋体" panose="02010600030101010101" pitchFamily="2" charset="-122"/>
                </a:defRPr>
              </a:lvl1pPr>
              <a:lvl2pPr marL="742950" indent="-285750">
                <a:defRPr sz="2800" b="1">
                  <a:solidFill>
                    <a:srgbClr val="FF0000"/>
                  </a:solidFill>
                  <a:latin typeface="Times New Roman" panose="02020603050405020304" pitchFamily="18" charset="0"/>
                  <a:ea typeface="宋体" panose="02010600030101010101" pitchFamily="2" charset="-122"/>
                </a:defRPr>
              </a:lvl2pPr>
              <a:lvl3pPr marL="1143000" indent="-228600">
                <a:defRPr sz="2800" b="1">
                  <a:solidFill>
                    <a:srgbClr val="FF0000"/>
                  </a:solidFill>
                  <a:latin typeface="Times New Roman" panose="02020603050405020304" pitchFamily="18" charset="0"/>
                  <a:ea typeface="宋体" panose="02010600030101010101" pitchFamily="2" charset="-122"/>
                </a:defRPr>
              </a:lvl3pPr>
              <a:lvl4pPr marL="1600200" indent="-228600">
                <a:defRPr sz="2800" b="1">
                  <a:solidFill>
                    <a:srgbClr val="FF0000"/>
                  </a:solidFill>
                  <a:latin typeface="Times New Roman" panose="02020603050405020304" pitchFamily="18" charset="0"/>
                  <a:ea typeface="宋体" panose="02010600030101010101" pitchFamily="2" charset="-122"/>
                </a:defRPr>
              </a:lvl4pPr>
              <a:lvl5pPr marL="2057400" indent="-228600">
                <a:defRPr sz="2800" b="1">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9pPr>
            </a:lstStyle>
            <a:p>
              <a:pPr algn="ctr" eaLnBrk="0" fontAlgn="base" hangingPunct="0">
                <a:spcBef>
                  <a:spcPct val="0"/>
                </a:spcBef>
                <a:spcAft>
                  <a:spcPct val="0"/>
                </a:spcAft>
              </a:pPr>
              <a:r>
                <a:rPr lang="zh-CN" altLang="en-US" sz="4000">
                  <a:solidFill>
                    <a:prstClr val="white"/>
                  </a:solidFill>
                  <a:latin typeface="黑体" panose="02010609060101010101" pitchFamily="2" charset="-122"/>
                  <a:ea typeface="黑体" panose="02010609060101010101" pitchFamily="2" charset="-122"/>
                </a:rPr>
                <a:t>时空观念</a:t>
              </a:r>
              <a:r>
                <a:rPr lang="en-US" altLang="zh-CN" sz="4000">
                  <a:solidFill>
                    <a:prstClr val="white"/>
                  </a:solidFill>
                  <a:latin typeface="黑体" panose="02010609060101010101" pitchFamily="2" charset="-122"/>
                  <a:ea typeface="黑体" panose="02010609060101010101" pitchFamily="2" charset="-122"/>
                </a:rPr>
                <a:t>·</a:t>
              </a:r>
              <a:r>
                <a:rPr lang="zh-CN" altLang="en-US" sz="4000">
                  <a:solidFill>
                    <a:prstClr val="white"/>
                  </a:solidFill>
                  <a:latin typeface="黑体" panose="02010609060101010101" pitchFamily="2" charset="-122"/>
                  <a:ea typeface="黑体" panose="02010609060101010101" pitchFamily="2" charset="-122"/>
                </a:rPr>
                <a:t>看中外</a:t>
              </a:r>
              <a:endParaRPr lang="zh-CN" altLang="en-US" sz="4000">
                <a:solidFill>
                  <a:prstClr val="white"/>
                </a:solidFill>
                <a:latin typeface="黑体" panose="02010609060101010101" pitchFamily="2" charset="-122"/>
                <a:ea typeface="黑体" panose="02010609060101010101" pitchFamily="2" charset="-122"/>
              </a:endParaRPr>
            </a:p>
          </p:txBody>
        </p:sp>
      </p:grpSp>
    </p:spTree>
    <p:custDataLst>
      <p:tags r:id="rId2"/>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11918" name="yt_image_11918"/>
          <p:cNvPicPr>
            <a:picLocks noChangeAspect="1" noChangeArrowheads="1"/>
          </p:cNvPicPr>
          <p:nvPr/>
        </p:nvPicPr>
        <p:blipFill>
          <a:blip r:embed="rId1"/>
          <a:stretch>
            <a:fillRect/>
          </a:stretch>
        </p:blipFill>
        <p:spPr bwMode="auto">
          <a:xfrm>
            <a:off x="215999" y="1307666"/>
            <a:ext cx="11760000" cy="47683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918"/>
                                        </p:tgtEl>
                                        <p:attrNameLst>
                                          <p:attrName>style.visibility</p:attrName>
                                        </p:attrNameLst>
                                      </p:cBhvr>
                                      <p:to>
                                        <p:strVal val="visible"/>
                                      </p:to>
                                    </p:set>
                                    <p:animEffect transition="in" filter="circle(in)">
                                      <p:cBhvr>
                                        <p:cTn id="7" dur="2000"/>
                                        <p:tgtEl>
                                          <p:spTgt spid="11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920" name="yt_shape_11920"/>
          <p:cNvSpPr txBox="1"/>
          <p:nvPr/>
        </p:nvSpPr>
        <p:spPr>
          <a:xfrm>
            <a:off x="216048" y="540000"/>
            <a:ext cx="11760000" cy="1838004"/>
          </a:xfrm>
          <a:prstGeom prst="rect">
            <a:avLst/>
          </a:prstGeom>
        </p:spPr>
        <p:txBody>
          <a:bodyPr vert="horz" wrap="square" lIns="0" tIns="0" rIns="0" bIns="0" rtlCol="0">
            <a:spAutoFit/>
          </a:bodyPr>
          <a:lstStyle/>
          <a:p>
            <a:pPr algn="just" eaLnBrk="1" latinLnBrk="0" hangingPunct="0">
              <a:lnSpc>
                <a:spcPct val="150000"/>
              </a:lnSpc>
            </a:pP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中外联系</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①</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中国借鉴俄国革命经验</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以城市为中心开展武装斗争</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失败后将革命重心转向农村</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②</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资本主义世界经济大危机期间</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日本加紧侵华</a:t>
            </a:r>
            <a:r>
              <a:rPr lang="en-US" altLang="zh-CN" sz="2800" b="0" i="0" u="none">
                <a:solidFill>
                  <a:srgbClr val="000000"/>
                </a:solidFill>
                <a:effectLst/>
                <a:latin typeface="Times New Roman" panose="02020603050405020304" pitchFamily="12"/>
                <a:ea typeface="Times New Roman" panose="02020603050405020304" pitchFamily="12"/>
                <a:cs typeface="Times New Roman" panose="02020603050405020304" pitchFamily="12"/>
              </a:rPr>
              <a:t>,</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发动局部侵华战争</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920">
                                            <p:txEl>
                                              <p:pRg st="0" end="0"/>
                                            </p:txEl>
                                          </p:spTgt>
                                        </p:tgtEl>
                                        <p:attrNameLst>
                                          <p:attrName>style.visibility</p:attrName>
                                        </p:attrNameLst>
                                      </p:cBhvr>
                                      <p:to>
                                        <p:strVal val="visible"/>
                                      </p:to>
                                    </p:set>
                                    <p:animEffect transition="in" filter="circle(in)">
                                      <p:cBhvr>
                                        <p:cTn id="7" dur="2000"/>
                                        <p:tgtEl>
                                          <p:spTgt spid="119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55415" y="2372222"/>
            <a:ext cx="7055841" cy="1110291"/>
            <a:chOff x="2540503" y="4005752"/>
            <a:chExt cx="7055841" cy="1110291"/>
          </a:xfrm>
        </p:grpSpPr>
        <p:pic>
          <p:nvPicPr>
            <p:cNvPr id="3" name="图片 2"/>
            <p:cNvPicPr>
              <a:picLocks noChangeAspect="1"/>
            </p:cNvPicPr>
            <p:nvPr/>
          </p:nvPicPr>
          <p:blipFill>
            <a:blip r:embed="rId1"/>
            <a:stretch>
              <a:fillRect/>
            </a:stretch>
          </p:blipFill>
          <p:spPr>
            <a:xfrm>
              <a:off x="2540503" y="4005752"/>
              <a:ext cx="6881170" cy="1110291"/>
            </a:xfrm>
            <a:prstGeom prst="rect">
              <a:avLst/>
            </a:prstGeom>
          </p:spPr>
        </p:pic>
        <p:sp>
          <p:nvSpPr>
            <p:cNvPr id="4" name="文本框 492548"/>
            <p:cNvSpPr txBox="1">
              <a:spLocks noChangeArrowheads="1"/>
            </p:cNvSpPr>
            <p:nvPr/>
          </p:nvSpPr>
          <p:spPr bwMode="auto">
            <a:xfrm>
              <a:off x="4843368" y="4189739"/>
              <a:ext cx="4752976"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FF0000"/>
                  </a:solidFill>
                  <a:latin typeface="Times New Roman" panose="02020603050405020304" pitchFamily="18" charset="0"/>
                  <a:ea typeface="宋体" panose="02010600030101010101" pitchFamily="2" charset="-122"/>
                </a:defRPr>
              </a:lvl1pPr>
              <a:lvl2pPr marL="742950" indent="-285750">
                <a:defRPr sz="2800" b="1">
                  <a:solidFill>
                    <a:srgbClr val="FF0000"/>
                  </a:solidFill>
                  <a:latin typeface="Times New Roman" panose="02020603050405020304" pitchFamily="18" charset="0"/>
                  <a:ea typeface="宋体" panose="02010600030101010101" pitchFamily="2" charset="-122"/>
                </a:defRPr>
              </a:lvl2pPr>
              <a:lvl3pPr marL="1143000" indent="-228600">
                <a:defRPr sz="2800" b="1">
                  <a:solidFill>
                    <a:srgbClr val="FF0000"/>
                  </a:solidFill>
                  <a:latin typeface="Times New Roman" panose="02020603050405020304" pitchFamily="18" charset="0"/>
                  <a:ea typeface="宋体" panose="02010600030101010101" pitchFamily="2" charset="-122"/>
                </a:defRPr>
              </a:lvl3pPr>
              <a:lvl4pPr marL="1600200" indent="-228600">
                <a:defRPr sz="2800" b="1">
                  <a:solidFill>
                    <a:srgbClr val="FF0000"/>
                  </a:solidFill>
                  <a:latin typeface="Times New Roman" panose="02020603050405020304" pitchFamily="18" charset="0"/>
                  <a:ea typeface="宋体" panose="02010600030101010101" pitchFamily="2" charset="-122"/>
                </a:defRPr>
              </a:lvl4pPr>
              <a:lvl5pPr marL="2057400" indent="-228600">
                <a:defRPr sz="2800" b="1">
                  <a:solidFill>
                    <a:srgbClr val="FF0000"/>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rgbClr val="FF0000"/>
                  </a:solidFill>
                  <a:latin typeface="Times New Roman" panose="02020603050405020304" pitchFamily="18" charset="0"/>
                  <a:ea typeface="宋体" panose="02010600030101010101" pitchFamily="2" charset="-122"/>
                </a:defRPr>
              </a:lvl9pPr>
            </a:lstStyle>
            <a:p>
              <a:pPr algn="ctr" eaLnBrk="0" fontAlgn="base" hangingPunct="0">
                <a:spcBef>
                  <a:spcPct val="0"/>
                </a:spcBef>
                <a:spcAft>
                  <a:spcPct val="0"/>
                </a:spcAft>
              </a:pPr>
              <a:r>
                <a:rPr lang="zh-CN" altLang="en-US" sz="4000">
                  <a:solidFill>
                    <a:prstClr val="white"/>
                  </a:solidFill>
                  <a:latin typeface="黑体" panose="02010609060101010101" pitchFamily="2" charset="-122"/>
                  <a:ea typeface="黑体" panose="02010609060101010101" pitchFamily="2" charset="-122"/>
                </a:rPr>
                <a:t>知识精讲</a:t>
              </a:r>
              <a:r>
                <a:rPr lang="en-US" altLang="zh-CN" sz="4000">
                  <a:solidFill>
                    <a:prstClr val="white"/>
                  </a:solidFill>
                  <a:latin typeface="黑体" panose="02010609060101010101" pitchFamily="2" charset="-122"/>
                  <a:ea typeface="黑体" panose="02010609060101010101" pitchFamily="2" charset="-122"/>
                </a:rPr>
                <a:t>·</a:t>
              </a:r>
              <a:r>
                <a:rPr lang="zh-CN" altLang="en-US" sz="4000">
                  <a:solidFill>
                    <a:prstClr val="white"/>
                  </a:solidFill>
                  <a:latin typeface="黑体" panose="02010609060101010101" pitchFamily="2" charset="-122"/>
                  <a:ea typeface="黑体" panose="02010609060101010101" pitchFamily="2" charset="-122"/>
                </a:rPr>
                <a:t>夯基础</a:t>
              </a:r>
              <a:endParaRPr lang="zh-CN" altLang="en-US" sz="4000">
                <a:solidFill>
                  <a:prstClr val="white"/>
                </a:solidFill>
                <a:latin typeface="黑体" panose="02010609060101010101" pitchFamily="2" charset="-122"/>
                <a:ea typeface="黑体" panose="02010609060101010101" pitchFamily="2" charset="-122"/>
              </a:endParaRPr>
            </a:p>
          </p:txBody>
        </p:sp>
      </p:grpSp>
    </p:spTree>
    <p:custDataLst>
      <p:tags r:id="rId2"/>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216000" y="653107"/>
            <a:ext cx="2240392" cy="543666"/>
          </a:xfrm>
          <a:prstGeom prst="rect">
            <a:avLst/>
          </a:prstGeom>
        </p:spPr>
      </p:pic>
      <p:sp>
        <p:nvSpPr>
          <p:cNvPr id="5" name="文本框 3"/>
          <p:cNvSpPr txBox="1">
            <a:spLocks noChangeArrowheads="1"/>
          </p:cNvSpPr>
          <p:nvPr/>
        </p:nvSpPr>
        <p:spPr bwMode="auto">
          <a:xfrm>
            <a:off x="835429" y="541547"/>
            <a:ext cx="1528413" cy="664862"/>
          </a:xfrm>
          <a:prstGeom prst="rect">
            <a:avLst/>
          </a:prstGeom>
          <a:noFill/>
          <a:ln w="9525">
            <a:noFill/>
            <a:miter lim="800000"/>
          </a:ln>
        </p:spPr>
        <p:txBody>
          <a:bodyPr rot="0" vert="horz" wrap="square" lIns="91440" tIns="45720" rIns="91440" bIns="45720" anchor="t" anchorCtr="0">
            <a:spAutoFit/>
          </a:bodyPr>
          <a:lstStyle/>
          <a:p>
            <a:pPr>
              <a:lnSpc>
                <a:spcPct val="150000"/>
              </a:lnSpc>
            </a:pPr>
            <a:r>
              <a:rPr lang="zh-CN" sz="2800" kern="1200">
                <a:solidFill>
                  <a:srgbClr val="00AEEF"/>
                </a:solidFill>
                <a:effectLst/>
                <a:latin typeface="Times New Roman" panose="02020603050405020304" pitchFamily="18" charset="0"/>
                <a:ea typeface="黑体" panose="02010609060101010101" pitchFamily="2" charset="-122"/>
                <a:cs typeface="黑体" panose="02010609060101010101" pitchFamily="2" charset="-122"/>
              </a:rPr>
              <a:t>知识点</a:t>
            </a:r>
            <a:r>
              <a:rPr lang="en-US" sz="2800" kern="1200">
                <a:solidFill>
                  <a:srgbClr val="00AEEF"/>
                </a:solidFill>
                <a:effectLst/>
                <a:latin typeface="Times New Roman" panose="02020603050405020304" pitchFamily="18" charset="0"/>
                <a:ea typeface="黑体" panose="02010609060101010101" pitchFamily="2" charset="-122"/>
                <a:cs typeface="黑体" panose="02010609060101010101" pitchFamily="2" charset="-122"/>
              </a:rPr>
              <a:t>1</a:t>
            </a:r>
            <a:endParaRPr lang="zh-CN" sz="1200">
              <a:solidFill>
                <a:srgbClr val="000000"/>
              </a:solidFill>
              <a:effectLst/>
              <a:latin typeface="BZ"/>
              <a:ea typeface="宋体" panose="02010600030101010101" pitchFamily="2" charset="-122"/>
              <a:cs typeface="Times New Roman" panose="02020603050405020304" pitchFamily="18" charset="0"/>
            </a:endParaRPr>
          </a:p>
        </p:txBody>
      </p:sp>
      <p:sp>
        <p:nvSpPr>
          <p:cNvPr id="6" name="文本框 10"/>
          <p:cNvSpPr txBox="1">
            <a:spLocks noChangeArrowheads="1"/>
          </p:cNvSpPr>
          <p:nvPr/>
        </p:nvSpPr>
        <p:spPr bwMode="auto">
          <a:xfrm>
            <a:off x="2540276" y="562146"/>
            <a:ext cx="5652509" cy="664862"/>
          </a:xfrm>
          <a:prstGeom prst="rect">
            <a:avLst/>
          </a:prstGeom>
          <a:noFill/>
          <a:ln w="9525">
            <a:noFill/>
            <a:miter lim="800000"/>
          </a:ln>
        </p:spPr>
        <p:txBody>
          <a:bodyPr rot="0" vert="horz" wrap="none" lIns="91440" tIns="45720" rIns="91440" bIns="45720" anchor="t" anchorCtr="0">
            <a:spAutoFit/>
          </a:bodyPr>
          <a:lstStyle/>
          <a:p>
            <a:pPr>
              <a:lnSpc>
                <a:spcPct val="150000"/>
              </a:lnSpc>
            </a:pPr>
            <a:r>
              <a:rPr lang="zh-CN" sz="2800">
                <a:solidFill>
                  <a:srgbClr val="00AEEF"/>
                </a:solidFill>
                <a:effectLst/>
                <a:latin typeface="Times New Roman" panose="02020603050405020304" pitchFamily="18" charset="0"/>
                <a:ea typeface="黑体" panose="02010609060101010101" pitchFamily="2" charset="-122"/>
                <a:cs typeface="黑体" panose="02010609060101010101" pitchFamily="2" charset="-122"/>
              </a:rPr>
              <a:t>国共合作与北伐战争[八上P70—74]</a:t>
            </a:r>
            <a:endParaRPr lang="zh-CN" sz="1200">
              <a:solidFill>
                <a:srgbClr val="000000"/>
              </a:solidFill>
              <a:effectLst/>
              <a:latin typeface="BZ"/>
              <a:ea typeface="宋体" panose="02010600030101010101" pitchFamily="2" charset="-122"/>
              <a:cs typeface="Times New Roman" panose="02020603050405020304" pitchFamily="18" charset="0"/>
            </a:endParaRPr>
          </a:p>
        </p:txBody>
      </p:sp>
      <p:sp>
        <p:nvSpPr>
          <p:cNvPr id="11923" name="yt_shape_11923"/>
          <p:cNvSpPr txBox="1"/>
          <p:nvPr/>
        </p:nvSpPr>
        <p:spPr>
          <a:xfrm>
            <a:off x="216000" y="1277644"/>
            <a:ext cx="11760000" cy="1191673"/>
          </a:xfrm>
          <a:prstGeom prst="rect">
            <a:avLst/>
          </a:prstGeom>
        </p:spPr>
        <p:txBody>
          <a:bodyPr vert="horz" wrap="square" lIns="0" tIns="0" rIns="0" bIns="0" rtlCol="0">
            <a:spAutoFit/>
          </a:bodyPr>
          <a:lstStyle/>
          <a:p>
            <a:pPr algn="l" eaLnBrk="1" latinLnBrk="0" hangingPunct="0">
              <a:lnSpc>
                <a:spcPct val="150000"/>
              </a:lnSpc>
            </a:pPr>
            <a:r>
              <a:rPr lang="en-US" altLang="zh-CN" sz="2800" b="1" i="0" u="none">
                <a:solidFill>
                  <a:srgbClr val="000000"/>
                </a:solidFill>
                <a:effectLst/>
                <a:latin typeface="Times New Roman" panose="02020603050405020304" pitchFamily="12"/>
                <a:ea typeface="宋体" panose="02010600030101010101" pitchFamily="2" charset="-122"/>
                <a:cs typeface="宋体" panose="02010600030101010101" pitchFamily="2" charset="-122"/>
              </a:rPr>
              <a:t>2022</a:t>
            </a:r>
            <a:r>
              <a:rPr lang="zh-CN" altLang="zh-CN" sz="2800" b="0" i="0" u="none">
                <a:solidFill>
                  <a:srgbClr val="000000"/>
                </a:solidFill>
                <a:effectLst/>
                <a:latin typeface="Times New Roman" panose="02020603050405020304" pitchFamily="12"/>
                <a:ea typeface="黑体" panose="02010609060101010101" pitchFamily="2" charset="-122"/>
                <a:cs typeface="黑体" panose="02010609060101010101" pitchFamily="2" charset="-122"/>
              </a:rPr>
              <a:t>版课标要求</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F4120C"/>
                </a:solidFill>
                <a:effectLst/>
                <a:latin typeface="Times New Roman" panose="02020603050405020304" pitchFamily="12"/>
                <a:ea typeface="楷体" panose="02010609060101010101" pitchFamily="12" charset="-122"/>
                <a:cs typeface="楷体" panose="02010609060101010101" pitchFamily="12" charset="-122"/>
              </a:rPr>
              <a:t>了解</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第一次国共合作和北伐战争等国民革命的主要内容</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2800" b="0" i="0" u="none">
                <a:solidFill>
                  <a:srgbClr val="F4120C"/>
                </a:solidFill>
                <a:effectLst/>
                <a:latin typeface="Times New Roman" panose="02020603050405020304" pitchFamily="12"/>
                <a:ea typeface="楷体" panose="02010609060101010101" pitchFamily="12" charset="-122"/>
                <a:cs typeface="楷体" panose="02010609060101010101" pitchFamily="12" charset="-122"/>
              </a:rPr>
              <a:t>知道</a:t>
            </a:r>
            <a:r>
              <a:rPr lang="zh-CN" altLang="zh-CN" sz="2800" b="0" i="0" u="none">
                <a:solidFill>
                  <a:srgbClr val="000000"/>
                </a:solidFill>
                <a:effectLst/>
                <a:latin typeface="Times New Roman" panose="02020603050405020304" pitchFamily="12"/>
                <a:ea typeface="楷体" panose="02010609060101010101" pitchFamily="12" charset="-122"/>
                <a:cs typeface="楷体" panose="02010609060101010101" pitchFamily="12" charset="-122"/>
              </a:rPr>
              <a:t>南京国民政府的成立及性质</a:t>
            </a:r>
            <a:r>
              <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endParaRPr lang="zh-CN" altLang="zh-CN" sz="2800" b="0" i="0" u="none">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ransition/>
</p:sld>
</file>

<file path=ppt/tags/tag1.xml><?xml version="1.0" encoding="utf-8"?>
<p:tagLst xmlns:p="http://schemas.openxmlformats.org/presentationml/2006/main">
  <p:tag name="KSO_WM_TEMPLATE_CATEGORY" val="custom"/>
  <p:tag name="KSO_WM_TEMPLATE_INDEX" val="20201160"/>
</p:tagLst>
</file>

<file path=ppt/tags/tag10.xml><?xml version="1.0" encoding="utf-8"?>
<p:tagLst xmlns:p="http://schemas.openxmlformats.org/presentationml/2006/main">
  <p:tag name="KSO_WM_TEMPLATE_CATEGORY" val="custom"/>
  <p:tag name="KSO_WM_TEMPLATE_INDEX" val="20201160"/>
</p:tagLst>
</file>

<file path=ppt/tags/tag11.xml><?xml version="1.0" encoding="utf-8"?>
<p:tagLst xmlns:p="http://schemas.openxmlformats.org/presentationml/2006/main">
  <p:tag name="KSO_WM_SLIDE_MODEL_TYPE" val="timeline"/>
  <p:tag name="KSO_WM_TEMPLATE_CATEGORY" val="custom"/>
  <p:tag name="KSO_WM_TEMPLATE_INDEX" val="20201160"/>
</p:tagLst>
</file>

<file path=ppt/tags/tag12.xml><?xml version="1.0" encoding="utf-8"?>
<p:tagLst xmlns:p="http://schemas.openxmlformats.org/presentationml/2006/main">
  <p:tag name="KSO_WM_TEMPLATE_CATEGORY" val="custom"/>
  <p:tag name="KSO_WM_TEMPLATE_INDEX" val="20201160"/>
</p:tagLst>
</file>

<file path=ppt/tags/tag13.xml><?xml version="1.0" encoding="utf-8"?>
<p:tagLst xmlns:p="http://schemas.openxmlformats.org/presentationml/2006/main">
  <p:tag name="KSO_WM_TEMPLATE_CATEGORY" val="custom"/>
  <p:tag name="KSO_WM_TEMPLATE_INDEX" val="20201160"/>
</p:tagLst>
</file>

<file path=ppt/tags/tag14.xml><?xml version="1.0" encoding="utf-8"?>
<p:tagLst xmlns:p="http://schemas.openxmlformats.org/presentationml/2006/main">
  <p:tag name="KSO_WM_SLIDE_MODEL_TYPE" val="timeline"/>
  <p:tag name="KSO_WM_TEMPLATE_CATEGORY" val="custom"/>
  <p:tag name="KSO_WM_TEMPLATE_INDEX" val="20201160"/>
</p:tagLst>
</file>

<file path=ppt/tags/tag15.xml><?xml version="1.0" encoding="utf-8"?>
<p:tagLst xmlns:p="http://schemas.openxmlformats.org/presentationml/2006/main">
  <p:tag name="KSO_WM_TEMPLATE_CATEGORY" val="custom"/>
  <p:tag name="KSO_WM_TEMPLATE_INDEX" val="20201160"/>
</p:tagLst>
</file>

<file path=ppt/tags/tag16.xml><?xml version="1.0" encoding="utf-8"?>
<p:tagLst xmlns:p="http://schemas.openxmlformats.org/presentationml/2006/main">
  <p:tag name="KSO_WM_TEMPLATE_CATEGORY" val="custom"/>
  <p:tag name="KSO_WM_TEMPLATE_INDEX" val="20201160"/>
</p:tagLst>
</file>

<file path=ppt/tags/tag17.xml><?xml version="1.0" encoding="utf-8"?>
<p:tagLst xmlns:p="http://schemas.openxmlformats.org/presentationml/2006/main">
  <p:tag name="KSO_WM_TEMPLATE_CATEGORY" val="custom"/>
  <p:tag name="KSO_WM_TEMPLATE_INDEX" val="20201160"/>
</p:tagLst>
</file>

<file path=ppt/tags/tag18.xml><?xml version="1.0" encoding="utf-8"?>
<p:tagLst xmlns:p="http://schemas.openxmlformats.org/presentationml/2006/main">
  <p:tag name="KSO_WM_SLIDE_MODEL_TYPE" val="timeline"/>
  <p:tag name="KSO_WM_TEMPLATE_CATEGORY" val="custom"/>
  <p:tag name="KSO_WM_TEMPLATE_INDEX" val="20201160"/>
</p:tagLst>
</file>

<file path=ppt/tags/tag19.xml><?xml version="1.0" encoding="utf-8"?>
<p:tagLst xmlns:p="http://schemas.openxmlformats.org/presentationml/2006/main">
  <p:tag name="KSO_WM_TEMPLATE_CATEGORY" val="custom"/>
  <p:tag name="KSO_WM_TEMPLATE_INDEX" val="20201160"/>
</p:tagLst>
</file>

<file path=ppt/tags/tag2.xml><?xml version="1.0" encoding="utf-8"?>
<p:tagLst xmlns:p="http://schemas.openxmlformats.org/presentationml/2006/main">
  <p:tag name="KSO_WM_TEMPLATE_CATEGORY" val="custom"/>
  <p:tag name="KSO_WM_TEMPLATE_INDEX" val="20201160"/>
</p:tagLst>
</file>

<file path=ppt/tags/tag20.xml><?xml version="1.0" encoding="utf-8"?>
<p:tagLst xmlns:p="http://schemas.openxmlformats.org/presentationml/2006/main">
  <p:tag name="KSO_WM_TEMPLATE_CATEGORY" val="custom"/>
  <p:tag name="KSO_WM_TEMPLATE_INDEX" val="20201160"/>
</p:tagLst>
</file>

<file path=ppt/tags/tag21.xml><?xml version="1.0" encoding="utf-8"?>
<p:tagLst xmlns:p="http://schemas.openxmlformats.org/presentationml/2006/main">
  <p:tag name="KSO_WM_TEMPLATE_CATEGORY" val="custom"/>
  <p:tag name="KSO_WM_TEMPLATE_INDEX" val="20201160"/>
</p:tagLst>
</file>

<file path=ppt/tags/tag22.xml><?xml version="1.0" encoding="utf-8"?>
<p:tagLst xmlns:p="http://schemas.openxmlformats.org/presentationml/2006/main">
  <p:tag name="KSO_WM_TEMPLATE_CATEGORY" val="custom"/>
  <p:tag name="KSO_WM_TEMPLATE_INDEX" val="20201160"/>
</p:tagLst>
</file>

<file path=ppt/tags/tag23.xml><?xml version="1.0" encoding="utf-8"?>
<p:tagLst xmlns:p="http://schemas.openxmlformats.org/presentationml/2006/main">
  <p:tag name="KSO_WM_TEMPLATE_CATEGORY" val="custom"/>
  <p:tag name="KSO_WM_TEMPLATE_INDEX" val="20201160"/>
</p:tagLst>
</file>

<file path=ppt/tags/tag24.xml><?xml version="1.0" encoding="utf-8"?>
<p:tagLst xmlns:p="http://schemas.openxmlformats.org/presentationml/2006/main">
  <p:tag name="KSO_WM_TEMPLATE_CATEGORY" val="custom"/>
  <p:tag name="KSO_WM_TEMPLATE_INDEX" val="20201160"/>
</p:tagLst>
</file>

<file path=ppt/tags/tag25.xml><?xml version="1.0" encoding="utf-8"?>
<p:tagLst xmlns:p="http://schemas.openxmlformats.org/presentationml/2006/main">
  <p:tag name="KSO_WM_TEMPLATE_CATEGORY" val="custom"/>
  <p:tag name="KSO_WM_TEMPLATE_INDEX" val="20201160"/>
</p:tagLst>
</file>

<file path=ppt/tags/tag26.xml><?xml version="1.0" encoding="utf-8"?>
<p:tagLst xmlns:p="http://schemas.openxmlformats.org/presentationml/2006/main">
  <p:tag name="KSO_WM_TEMPLATE_CATEGORY" val="custom"/>
  <p:tag name="KSO_WM_TEMPLATE_INDEX" val="20201160"/>
</p:tagLst>
</file>

<file path=ppt/tags/tag27.xml><?xml version="1.0" encoding="utf-8"?>
<p:tagLst xmlns:p="http://schemas.openxmlformats.org/presentationml/2006/main">
  <p:tag name="KSO_WM_TEMPLATE_CATEGORY" val="custom"/>
  <p:tag name="KSO_WM_TEMPLATE_INDEX" val="20201160"/>
</p:tagLst>
</file>

<file path=ppt/tags/tag28.xml><?xml version="1.0" encoding="utf-8"?>
<p:tagLst xmlns:p="http://schemas.openxmlformats.org/presentationml/2006/main">
  <p:tag name="KSO_WM_TEMPLATE_CATEGORY" val="custom"/>
  <p:tag name="KSO_WM_TEMPLATE_INDEX" val="20201160"/>
</p:tagLst>
</file>

<file path=ppt/tags/tag29.xml><?xml version="1.0" encoding="utf-8"?>
<p:tagLst xmlns:p="http://schemas.openxmlformats.org/presentationml/2006/main">
  <p:tag name="KSO_WM_TEMPLATE_CATEGORY" val="custom"/>
  <p:tag name="KSO_WM_TEMPLATE_INDEX" val="20201160"/>
</p:tagLst>
</file>

<file path=ppt/tags/tag3.xml><?xml version="1.0" encoding="utf-8"?>
<p:tagLst xmlns:p="http://schemas.openxmlformats.org/presentationml/2006/main">
  <p:tag name="KSO_WM_TEMPLATE_CATEGORY" val="custom"/>
  <p:tag name="KSO_WM_TEMPLATE_INDEX" val="20201160"/>
</p:tagLst>
</file>

<file path=ppt/tags/tag30.xml><?xml version="1.0" encoding="utf-8"?>
<p:tagLst xmlns:p="http://schemas.openxmlformats.org/presentationml/2006/main">
  <p:tag name="KSO_WM_TEMPLATE_CATEGORY" val="custom"/>
  <p:tag name="KSO_WM_TEMPLATE_INDEX" val="20201160"/>
</p:tagLst>
</file>

<file path=ppt/tags/tag31.xml><?xml version="1.0" encoding="utf-8"?>
<p:tagLst xmlns:p="http://schemas.openxmlformats.org/presentationml/2006/main">
  <p:tag name="KSO_WM_TEMPLATE_CATEGORY" val="custom"/>
  <p:tag name="KSO_WM_TEMPLATE_INDEX" val="20201160"/>
</p:tagLst>
</file>

<file path=ppt/tags/tag32.xml><?xml version="1.0" encoding="utf-8"?>
<p:tagLst xmlns:p="http://schemas.openxmlformats.org/presentationml/2006/main">
  <p:tag name="KSO_WM_TEMPLATE_CATEGORY" val="custom"/>
  <p:tag name="KSO_WM_TEMPLATE_INDEX" val="20201160"/>
</p:tagLst>
</file>

<file path=ppt/tags/tag33.xml><?xml version="1.0" encoding="utf-8"?>
<p:tagLst xmlns:p="http://schemas.openxmlformats.org/presentationml/2006/main">
  <p:tag name="KSO_WM_TEMPLATE_CATEGORY" val="custom"/>
  <p:tag name="KSO_WM_TEMPLATE_INDEX" val="20201160"/>
</p:tagLst>
</file>

<file path=ppt/tags/tag34.xml><?xml version="1.0" encoding="utf-8"?>
<p:tagLst xmlns:p="http://schemas.openxmlformats.org/presentationml/2006/main">
  <p:tag name="KSO_WM_TEMPLATE_CATEGORY" val="custom"/>
  <p:tag name="KSO_WM_TEMPLATE_INDEX" val="20201160"/>
</p:tagLst>
</file>

<file path=ppt/tags/tag35.xml><?xml version="1.0" encoding="utf-8"?>
<p:tagLst xmlns:p="http://schemas.openxmlformats.org/presentationml/2006/main">
  <p:tag name="KSO_WM_TEMPLATE_CATEGORY" val="custom"/>
  <p:tag name="KSO_WM_TEMPLATE_INDEX" val="20201160"/>
</p:tagLst>
</file>

<file path=ppt/tags/tag36.xml><?xml version="1.0" encoding="utf-8"?>
<p:tagLst xmlns:p="http://schemas.openxmlformats.org/presentationml/2006/main">
  <p:tag name="KSO_WM_TEMPLATE_CATEGORY" val="custom"/>
  <p:tag name="KSO_WM_TEMPLATE_INDEX" val="20201160"/>
</p:tagLst>
</file>

<file path=ppt/tags/tag37.xml><?xml version="1.0" encoding="utf-8"?>
<p:tagLst xmlns:p="http://schemas.openxmlformats.org/presentationml/2006/main">
  <p:tag name="KSO_WM_TEMPLATE_CATEGORY" val="custom"/>
  <p:tag name="KSO_WM_TEMPLATE_INDEX" val="20201160"/>
</p:tagLst>
</file>

<file path=ppt/tags/tag38.xml><?xml version="1.0" encoding="utf-8"?>
<p:tagLst xmlns:p="http://schemas.openxmlformats.org/presentationml/2006/main">
  <p:tag name="KSO_WM_TEMPLATE_CATEGORY" val="custom"/>
  <p:tag name="KSO_WM_TEMPLATE_INDEX" val="20201160"/>
</p:tagLst>
</file>

<file path=ppt/tags/tag39.xml><?xml version="1.0" encoding="utf-8"?>
<p:tagLst xmlns:p="http://schemas.openxmlformats.org/presentationml/2006/main">
  <p:tag name="KSO_WM_TEMPLATE_CATEGORY" val="custom"/>
  <p:tag name="KSO_WM_TEMPLATE_INDEX" val="20201160"/>
</p:tagLst>
</file>

<file path=ppt/tags/tag4.xml><?xml version="1.0" encoding="utf-8"?>
<p:tagLst xmlns:p="http://schemas.openxmlformats.org/presentationml/2006/main">
  <p:tag name="KSO_WM_UNIT_PLACING_PICTURE_USER_VIEWPORT" val="{&quot;height&quot;:8219.066141732283,&quot;width&quot;:11298.289763779527}"/>
</p:tagLst>
</file>

<file path=ppt/tags/tag40.xml><?xml version="1.0" encoding="utf-8"?>
<p:tagLst xmlns:p="http://schemas.openxmlformats.org/presentationml/2006/main">
  <p:tag name="KSO_WM_TEMPLATE_CATEGORY" val="custom"/>
  <p:tag name="KSO_WM_TEMPLATE_INDEX" val="20201160"/>
</p:tagLst>
</file>

<file path=ppt/tags/tag41.xml><?xml version="1.0" encoding="utf-8"?>
<p:tagLst xmlns:p="http://schemas.openxmlformats.org/presentationml/2006/main">
  <p:tag name="KSO_WPP_MARK_KEY" val="7e27a10e-4bc7-4881-bf62-f3ee91df5b99"/>
  <p:tag name="COMMONDATA" val="eyJoZGlkIjoiOTg4ZTc0ZTE1Y2JjNWEwZDA2ODcxZmNhZTAxZGM1NmIifQ=="/>
</p:tagLst>
</file>

<file path=ppt/tags/tag5.xml><?xml version="1.0" encoding="utf-8"?>
<p:tagLst xmlns:p="http://schemas.openxmlformats.org/presentationml/2006/main">
  <p:tag name="KSO_WM_TEMPLATE_CATEGORY" val="custom"/>
  <p:tag name="KSO_WM_TEMPLATE_INDEX" val="20201160"/>
</p:tagLst>
</file>

<file path=ppt/tags/tag6.xml><?xml version="1.0" encoding="utf-8"?>
<p:tagLst xmlns:p="http://schemas.openxmlformats.org/presentationml/2006/main">
  <p:tag name="KSO_WM_TEMPLATE_CATEGORY" val="custom"/>
  <p:tag name="KSO_WM_TEMPLATE_INDEX" val="20201160"/>
</p:tagLst>
</file>

<file path=ppt/tags/tag7.xml><?xml version="1.0" encoding="utf-8"?>
<p:tagLst xmlns:p="http://schemas.openxmlformats.org/presentationml/2006/main">
  <p:tag name="KSO_WM_TEMPLATE_CATEGORY" val="custom"/>
  <p:tag name="KSO_WM_TEMPLATE_INDEX" val="20201160"/>
</p:tagLst>
</file>

<file path=ppt/tags/tag8.xml><?xml version="1.0" encoding="utf-8"?>
<p:tagLst xmlns:p="http://schemas.openxmlformats.org/presentationml/2006/main">
  <p:tag name="KSO_WM_TEMPLATE_CATEGORY" val="custom"/>
  <p:tag name="KSO_WM_TEMPLATE_INDEX" val="20201160"/>
</p:tagLst>
</file>

<file path=ppt/tags/tag9.xml><?xml version="1.0" encoding="utf-8"?>
<p:tagLst xmlns:p="http://schemas.openxmlformats.org/presentationml/2006/main">
  <p:tag name="KSO_WM_TEMPLATE_CATEGORY" val="custom"/>
  <p:tag name="KSO_WM_TEMPLATE_INDEX" val="20201160"/>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otalTime>0</ap:TotalTime>
  <ap:Words>4071</ap:Words>
  <ap:PresentationFormat/>
  <ap:Paragraphs>263</ap:Paragraphs>
  <ap:Slides>39</ap:Slides>
  <ap:Notes>0</ap:Notes>
  <ap:HiddenSlides>0</ap:HiddenSlides>
  <ap:MMClips>0</ap:MMClips>
  <ap:ScaleCrop>false</ap:ScaleCrop>
  <ap:HeadingPairs>
    <vt:vector baseType="variant" size="6">
      <vt:variant>
        <vt:lpstr>已用的字体</vt:lpstr>
      </vt:variant>
      <vt:variant>
        <vt:i4>14</vt:i4>
      </vt:variant>
      <vt:variant>
        <vt:lpstr>主题</vt:lpstr>
      </vt:variant>
      <vt:variant>
        <vt:i4>1</vt:i4>
      </vt:variant>
      <vt:variant>
        <vt:lpstr>幻灯片标题</vt:lpstr>
      </vt:variant>
      <vt:variant>
        <vt:i4>39</vt:i4>
      </vt:variant>
    </vt:vector>
  </ap:HeadingPairs>
  <ap:TitlesOfParts>
    <vt:vector baseType="lpstr" size="54">
      <vt:lpstr>Arial</vt:lpstr>
      <vt:lpstr>宋体</vt:lpstr>
      <vt:lpstr>Wingdings</vt:lpstr>
      <vt:lpstr>Times New Roman</vt:lpstr>
      <vt:lpstr>黑体</vt:lpstr>
      <vt:lpstr>Times New Roman</vt:lpstr>
      <vt:lpstr>楷体</vt:lpstr>
      <vt:lpstr>BZ</vt:lpstr>
      <vt:lpstr>Segoe Print</vt:lpstr>
      <vt:lpstr>微软雅黑</vt:lpstr>
      <vt:lpstr>Arial Unicode MS</vt:lpstr>
      <vt:lpstr>Calibri</vt:lpstr>
      <vt:lpstr>Cambria Math</vt:lpstr>
      <vt:lpstr>Segoe UI Symbol</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ap:TitlesOfParts>
  <ap:LinksUpToDate>false</ap:LinksUpToDate>
  <ap:SharedDoc>false</ap:SharedDoc>
  <ap:HyperlinksChanged>false</ap:HyperlinksChanged>
  <ap:AppVersion>100.001</ap:AppVersion>
</ap:Properties>
</file>

<file path=docProps/core.xml><?xml version="1.0" encoding="utf-8"?>
<coreProperties xmlns:dc="http://purl.org/dc/elements/1.1/" xmlns:dcterms="http://purl.org/dc/terms/" xmlns:xsi="http://www.w3.org/2001/XMLSchema-instance" xmlns="http://schemas.openxmlformats.org/package/2006/metadata/core-properties">
  <lastPrinted>2023-03-19T22:14:00.0000000Z</lastPrinted>
  <dcterms:created xsi:type="dcterms:W3CDTF">2023-03-21T22:23:10.0000000Z</dcterms:created>
  <dcterms:modified xsi:type="dcterms:W3CDTF">2023-03-21T22:23:10.0000000Z</dcterms:modified>
  <dc:creator/>
  <revision/>
</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ICV">
    <vt:lpwstr>55E5D9C81D7C42FF9EEECCF7008E91C0</vt:lpwstr>
  </op:property>
  <op:property fmtid="{D5CDD505-2E9C-101B-9397-08002B2CF9AE}" pid="3" name="KSOProductBuildVer">
    <vt:lpwstr>2052-11.1.0.13703</vt:lpwstr>
  </op:property>
</op:Properties>
</file>